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theme/theme2.xml" ContentType="application/vnd.openxmlformats-officedocument.them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tags/tag7.xml" ContentType="application/vnd.openxmlformats-officedocument.presentationml.tags+xml"/>
  <Override PartName="/docProps/core.xml" ContentType="application/vnd.openxmlformats-package.core-properties+xml"/>
  <Override PartName="/ppt/tags/tag6.xml" ContentType="application/vnd.openxmlformats-officedocument.presentationml.tags+xml"/>
  <Override PartName="/ppt/tags/tag5.xml" ContentType="application/vnd.openxmlformats-officedocument.presentationml.tags+xml"/>
  <Override PartName="/ppt/tags/tag4.xml" ContentType="application/vnd.openxmlformats-officedocument.presentationml.tags+xml"/>
  <Override PartName="/ppt/tags/tag3.xml" ContentType="application/vnd.openxmlformats-officedocument.presentationml.tags+xml"/>
  <Override PartName="/ppt/tags/tag2.xml" ContentType="application/vnd.openxmlformats-officedocument.presentationml.tags+xml"/>
  <Override PartName="/ppt/tags/tag1.xml" ContentType="application/vnd.openxmlformats-officedocument.presentationml.tags+xml"/>
  <Override PartName="/ppt/tags/tag8.xml" ContentType="application/vnd.openxmlformats-officedocument.presentationml.tags+xml"/>
  <Override PartName="/ppt/tags/tag10.xml" ContentType="application/vnd.openxmlformats-officedocument.presentationml.tags+xml"/>
  <Override PartName="/ppt/tags/tag9.xml" ContentType="application/vnd.openxmlformats-officedocument.presentationml.tag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3" r:id="rId2"/>
  </p:sldMasterIdLst>
  <p:notesMasterIdLst>
    <p:notesMasterId r:id="rId5"/>
  </p:notesMasterIdLst>
  <p:sldIdLst>
    <p:sldId id="258" r:id="rId3"/>
    <p:sldId id="2147481785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viewProps" Target="viewProps.xml"/><Relationship Id="rId12" Type="http://schemas.openxmlformats.org/officeDocument/2006/relationships/customXml" Target="../customXml/item3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openxmlformats.org/officeDocument/2006/relationships/customXml" Target="../customXml/item2.xml"/><Relationship Id="rId5" Type="http://schemas.openxmlformats.org/officeDocument/2006/relationships/notesMaster" Target="notesMasters/notesMaster1.xml"/><Relationship Id="rId10" Type="http://schemas.openxmlformats.org/officeDocument/2006/relationships/customXml" Target="../customXml/item1.xml"/><Relationship Id="rId4" Type="http://schemas.openxmlformats.org/officeDocument/2006/relationships/slide" Target="slides/slide2.xml"/><Relationship Id="rId9" Type="http://schemas.openxmlformats.org/officeDocument/2006/relationships/tableStyles" Target="tableStyles.xml"/></Relationships>
</file>

<file path=ppt/media/image10.svg>
</file>

<file path=ppt/media/image11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125C30-6E23-41E7-8756-5E6DB43F87A1}" type="datetimeFigureOut">
              <a:rPr lang="en-IN" smtClean="0"/>
              <a:t>12-08-2024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1A9E9-5B3E-47DF-9A90-EBDEB08633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17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/>
              <a:t>Singapore Airlines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617C6EB-ACC9-4B87-B6FA-FF7EEC282F5A}" type="slidenum">
              <a:rPr kumimoji="0" lang="en-IN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IN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6502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9_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5" y="5"/>
          <a:ext cx="180999" cy="143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4" name="Object 3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" y="5"/>
                        <a:ext cx="180999" cy="14398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9742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06B5C2B-B0BF-4136-9EC7-0E7F54D1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447201"/>
            <a:ext cx="11379201" cy="502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07047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006B5C2B-B0BF-4136-9EC7-0E7F54D1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447201"/>
            <a:ext cx="11379201" cy="502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967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tags" Target="../tags/tag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Object 20" hidden="1"/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682476657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21" name="Object 20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404813" y="1327150"/>
            <a:ext cx="11376880" cy="5135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04813" y="388188"/>
            <a:ext cx="10947772" cy="716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CLICK TO INSERT TITLE</a:t>
            </a:r>
            <a:endParaRPr lang="en-US"/>
          </a:p>
        </p:txBody>
      </p:sp>
      <p:grpSp>
        <p:nvGrpSpPr>
          <p:cNvPr id="94" name="Groupe 1">
            <a:extLst>
              <a:ext uri="{FF2B5EF4-FFF2-40B4-BE49-F238E27FC236}">
                <a16:creationId xmlns:a16="http://schemas.microsoft.com/office/drawing/2014/main" id="{11A3E882-4152-49CC-A658-0BA2BD4CCF4E}"/>
              </a:ext>
            </a:extLst>
          </p:cNvPr>
          <p:cNvGrpSpPr>
            <a:grpSpLocks noChangeAspect="1"/>
          </p:cNvGrpSpPr>
          <p:nvPr/>
        </p:nvGrpSpPr>
        <p:grpSpPr>
          <a:xfrm>
            <a:off x="11496000" y="205059"/>
            <a:ext cx="419436" cy="388988"/>
            <a:chOff x="11501102" y="171573"/>
            <a:chExt cx="419436" cy="388988"/>
          </a:xfrm>
        </p:grpSpPr>
        <p:sp>
          <p:nvSpPr>
            <p:cNvPr id="95" name="Freeform 13">
              <a:extLst>
                <a:ext uri="{FF2B5EF4-FFF2-40B4-BE49-F238E27FC236}">
                  <a16:creationId xmlns:a16="http://schemas.microsoft.com/office/drawing/2014/main" id="{7962C740-AA7F-4225-AF45-30CEC5D85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44642" y="334376"/>
              <a:ext cx="275896" cy="226185"/>
            </a:xfrm>
            <a:custGeom>
              <a:avLst/>
              <a:gdLst/>
              <a:ahLst/>
              <a:cxnLst>
                <a:cxn ang="0">
                  <a:pos x="125" y="107"/>
                </a:cxn>
                <a:cxn ang="0">
                  <a:pos x="188" y="43"/>
                </a:cxn>
                <a:cxn ang="0">
                  <a:pos x="141" y="0"/>
                </a:cxn>
                <a:cxn ang="0">
                  <a:pos x="49" y="99"/>
                </a:cxn>
                <a:cxn ang="0">
                  <a:pos x="0" y="144"/>
                </a:cxn>
                <a:cxn ang="0">
                  <a:pos x="37" y="154"/>
                </a:cxn>
                <a:cxn ang="0">
                  <a:pos x="125" y="125"/>
                </a:cxn>
                <a:cxn ang="0">
                  <a:pos x="81" y="86"/>
                </a:cxn>
                <a:cxn ang="0">
                  <a:pos x="125" y="107"/>
                </a:cxn>
              </a:cxnLst>
              <a:rect l="0" t="0" r="r" b="b"/>
              <a:pathLst>
                <a:path w="188" h="154">
                  <a:moveTo>
                    <a:pt x="125" y="107"/>
                  </a:moveTo>
                  <a:cubicBezTo>
                    <a:pt x="160" y="107"/>
                    <a:pt x="188" y="78"/>
                    <a:pt x="188" y="43"/>
                  </a:cubicBezTo>
                  <a:cubicBezTo>
                    <a:pt x="186" y="28"/>
                    <a:pt x="181" y="0"/>
                    <a:pt x="141" y="0"/>
                  </a:cubicBezTo>
                  <a:cubicBezTo>
                    <a:pt x="99" y="0"/>
                    <a:pt x="84" y="60"/>
                    <a:pt x="49" y="99"/>
                  </a:cubicBezTo>
                  <a:cubicBezTo>
                    <a:pt x="47" y="121"/>
                    <a:pt x="26" y="140"/>
                    <a:pt x="0" y="144"/>
                  </a:cubicBezTo>
                  <a:cubicBezTo>
                    <a:pt x="6" y="150"/>
                    <a:pt x="20" y="154"/>
                    <a:pt x="37" y="154"/>
                  </a:cubicBezTo>
                  <a:cubicBezTo>
                    <a:pt x="68" y="154"/>
                    <a:pt x="106" y="145"/>
                    <a:pt x="125" y="125"/>
                  </a:cubicBezTo>
                  <a:cubicBezTo>
                    <a:pt x="99" y="126"/>
                    <a:pt x="82" y="109"/>
                    <a:pt x="81" y="86"/>
                  </a:cubicBezTo>
                  <a:cubicBezTo>
                    <a:pt x="93" y="101"/>
                    <a:pt x="108" y="107"/>
                    <a:pt x="125" y="107"/>
                  </a:cubicBezTo>
                </a:path>
              </a:pathLst>
            </a:custGeom>
            <a:solidFill>
              <a:srgbClr val="12ABD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6" name="Freeform 14">
              <a:extLst>
                <a:ext uri="{FF2B5EF4-FFF2-40B4-BE49-F238E27FC236}">
                  <a16:creationId xmlns:a16="http://schemas.microsoft.com/office/drawing/2014/main" id="{8B6BE8F3-0248-42CC-8053-5B10FA1A64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1102" y="171573"/>
              <a:ext cx="419436" cy="356676"/>
            </a:xfrm>
            <a:custGeom>
              <a:avLst/>
              <a:gdLst/>
              <a:ahLst/>
              <a:cxnLst>
                <a:cxn ang="0">
                  <a:pos x="286" y="152"/>
                </a:cxn>
                <a:cxn ang="0">
                  <a:pos x="237" y="51"/>
                </a:cxn>
                <a:cxn ang="0">
                  <a:pos x="160" y="3"/>
                </a:cxn>
                <a:cxn ang="0">
                  <a:pos x="153" y="0"/>
                </a:cxn>
                <a:cxn ang="0">
                  <a:pos x="153" y="0"/>
                </a:cxn>
                <a:cxn ang="0">
                  <a:pos x="0" y="158"/>
                </a:cxn>
                <a:cxn ang="0">
                  <a:pos x="53" y="236"/>
                </a:cxn>
                <a:cxn ang="0">
                  <a:pos x="107" y="237"/>
                </a:cxn>
                <a:cxn ang="0">
                  <a:pos x="147" y="210"/>
                </a:cxn>
                <a:cxn ang="0">
                  <a:pos x="239" y="111"/>
                </a:cxn>
                <a:cxn ang="0">
                  <a:pos x="286" y="154"/>
                </a:cxn>
                <a:cxn ang="0">
                  <a:pos x="286" y="152"/>
                </a:cxn>
              </a:cxnLst>
              <a:rect l="0" t="0" r="r" b="b"/>
              <a:pathLst>
                <a:path w="286" h="243">
                  <a:moveTo>
                    <a:pt x="286" y="152"/>
                  </a:moveTo>
                  <a:cubicBezTo>
                    <a:pt x="286" y="112"/>
                    <a:pt x="266" y="78"/>
                    <a:pt x="237" y="51"/>
                  </a:cubicBezTo>
                  <a:cubicBezTo>
                    <a:pt x="215" y="30"/>
                    <a:pt x="188" y="15"/>
                    <a:pt x="160" y="3"/>
                  </a:cubicBezTo>
                  <a:cubicBezTo>
                    <a:pt x="158" y="2"/>
                    <a:pt x="156" y="1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19" y="41"/>
                    <a:pt x="0" y="72"/>
                    <a:pt x="0" y="158"/>
                  </a:cubicBezTo>
                  <a:cubicBezTo>
                    <a:pt x="0" y="192"/>
                    <a:pt x="21" y="224"/>
                    <a:pt x="53" y="236"/>
                  </a:cubicBezTo>
                  <a:cubicBezTo>
                    <a:pt x="71" y="243"/>
                    <a:pt x="89" y="243"/>
                    <a:pt x="107" y="237"/>
                  </a:cubicBezTo>
                  <a:cubicBezTo>
                    <a:pt x="123" y="232"/>
                    <a:pt x="136" y="222"/>
                    <a:pt x="147" y="210"/>
                  </a:cubicBezTo>
                  <a:cubicBezTo>
                    <a:pt x="182" y="171"/>
                    <a:pt x="197" y="111"/>
                    <a:pt x="239" y="111"/>
                  </a:cubicBezTo>
                  <a:cubicBezTo>
                    <a:pt x="279" y="111"/>
                    <a:pt x="284" y="139"/>
                    <a:pt x="286" y="154"/>
                  </a:cubicBezTo>
                  <a:cubicBezTo>
                    <a:pt x="286" y="154"/>
                    <a:pt x="286" y="153"/>
                    <a:pt x="286" y="152"/>
                  </a:cubicBezTo>
                </a:path>
              </a:pathLst>
            </a:custGeom>
            <a:solidFill>
              <a:srgbClr val="0070A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88" name="Retângulo 43">
            <a:extLst>
              <a:ext uri="{FF2B5EF4-FFF2-40B4-BE49-F238E27FC236}">
                <a16:creationId xmlns:a16="http://schemas.microsoft.com/office/drawing/2014/main" id="{3F0F0634-9C30-45E6-8210-96323C7BE404}"/>
              </a:ext>
            </a:extLst>
          </p:cNvPr>
          <p:cNvSpPr/>
          <p:nvPr userDrawn="1"/>
        </p:nvSpPr>
        <p:spPr>
          <a:xfrm>
            <a:off x="11751670" y="6650661"/>
            <a:ext cx="176330" cy="123111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chemeClr val="bg1">
                    <a:lumMod val="65000"/>
                  </a:schemeClr>
                </a:solidFill>
                <a:cs typeface="Arial" panose="020B0604020202020204" pitchFamily="34" charset="0"/>
              </a:rPr>
              <a:pPr algn="r"/>
              <a:t>‹#›</a:t>
            </a:fld>
            <a:endParaRPr lang="en-US" sz="800">
              <a:solidFill>
                <a:schemeClr val="bg1">
                  <a:lumMod val="6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90" name="Text Placeholder 7">
            <a:extLst>
              <a:ext uri="{FF2B5EF4-FFF2-40B4-BE49-F238E27FC236}">
                <a16:creationId xmlns:a16="http://schemas.microsoft.com/office/drawing/2014/main" id="{BFF59E05-FDD3-4E03-A8FF-BCDACE2438C8}"/>
              </a:ext>
            </a:extLst>
          </p:cNvPr>
          <p:cNvSpPr txBox="1">
            <a:spLocks/>
          </p:cNvSpPr>
          <p:nvPr userDrawn="1"/>
        </p:nvSpPr>
        <p:spPr>
          <a:xfrm>
            <a:off x="9017223" y="6650661"/>
            <a:ext cx="2664297" cy="123111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>
                <a:solidFill>
                  <a:schemeClr val="bg1">
                    <a:lumMod val="65000"/>
                  </a:schemeClr>
                </a:solidFill>
              </a:rPr>
              <a:t>© Capgemini 2021. All rights reserved  </a:t>
            </a:r>
            <a:r>
              <a:rPr lang="en-US">
                <a:solidFill>
                  <a:schemeClr val="accent2"/>
                </a:solidFill>
              </a:rPr>
              <a:t>|</a:t>
            </a:r>
          </a:p>
        </p:txBody>
      </p:sp>
      <p:sp>
        <p:nvSpPr>
          <p:cNvPr id="91" name="Text Placeholder 7">
            <a:extLst>
              <a:ext uri="{FF2B5EF4-FFF2-40B4-BE49-F238E27FC236}">
                <a16:creationId xmlns:a16="http://schemas.microsoft.com/office/drawing/2014/main" id="{D069DFD5-8487-4BA2-8A81-C1658F0C82DB}"/>
              </a:ext>
            </a:extLst>
          </p:cNvPr>
          <p:cNvSpPr txBox="1">
            <a:spLocks/>
          </p:cNvSpPr>
          <p:nvPr userDrawn="1"/>
        </p:nvSpPr>
        <p:spPr>
          <a:xfrm>
            <a:off x="227348" y="6650661"/>
            <a:ext cx="4716524" cy="123111"/>
          </a:xfrm>
          <a:prstGeom prst="rect">
            <a:avLst/>
          </a:prstGeom>
        </p:spPr>
        <p:txBody>
          <a:bodyPr wrap="none" lIns="0" tIns="0" rIns="0" bIns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solidFill>
                  <a:schemeClr val="bg1">
                    <a:lumMod val="65000"/>
                  </a:schemeClr>
                </a:solidFill>
              </a:rPr>
              <a:t>Presentation Title | Author | Date</a:t>
            </a:r>
          </a:p>
        </p:txBody>
      </p:sp>
    </p:spTree>
    <p:extLst>
      <p:ext uri="{BB962C8B-B14F-4D97-AF65-F5344CB8AC3E}">
        <p14:creationId xmlns:p14="http://schemas.microsoft.com/office/powerpoint/2010/main" val="1144231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marL="0" marR="0" indent="0" algn="l" defTabSz="9144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2600" b="0" i="0" u="none" strike="noStrike" kern="1200" cap="all" spc="0" normalizeH="0" baseline="0" noProof="0" dirty="0">
          <a:ln>
            <a:noFill/>
          </a:ln>
          <a:solidFill>
            <a:schemeClr val="accent4"/>
          </a:solidFill>
          <a:effectLst/>
          <a:uLnTx/>
          <a:uFillTx/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1pPr>
      <a:lvl2pPr marL="17780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8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2pPr>
      <a:lvl3pPr marL="361950" indent="-1841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3pPr>
      <a:lvl4pPr marL="5397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1"/>
        </a:buClr>
        <a:buFont typeface="Ubuntu" panose="020B0504030602030204" pitchFamily="34" charset="0"/>
        <a:buChar char="–"/>
        <a:defRPr sz="14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4pPr>
      <a:lvl5pPr marL="7175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4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9">
          <p15:clr>
            <a:srgbClr val="F26B43"/>
          </p15:clr>
        </p15:guide>
        <p15:guide id="2" pos="7514">
          <p15:clr>
            <a:srgbClr val="F26B43"/>
          </p15:clr>
        </p15:guide>
        <p15:guide id="3" orient="horz" pos="4071">
          <p15:clr>
            <a:srgbClr val="F26B43"/>
          </p15:clr>
        </p15:guide>
        <p15:guide id="4" pos="255">
          <p15:clr>
            <a:srgbClr val="F26B43"/>
          </p15:clr>
        </p15:guide>
        <p15:guide id="5" orient="horz" pos="836">
          <p15:clr>
            <a:srgbClr val="F26B43"/>
          </p15:clr>
        </p15:guide>
        <p15:guide id="6" orient="horz" pos="245">
          <p15:clr>
            <a:srgbClr val="F26B43"/>
          </p15:clr>
        </p15:guide>
        <p15:guide id="7" pos="3840">
          <p15:clr>
            <a:srgbClr val="F26B43"/>
          </p15:clr>
        </p15:guide>
        <p15:guide id="8" pos="3899">
          <p15:clr>
            <a:srgbClr val="F26B43"/>
          </p15:clr>
        </p15:guide>
        <p15:guide id="9" pos="3783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Object 20" hidden="1"/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682476657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1" name="Object 20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404813" y="1327150"/>
            <a:ext cx="11376880" cy="5135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04813" y="388188"/>
            <a:ext cx="10947772" cy="716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CLICK TO INSERT TITLE</a:t>
            </a:r>
            <a:endParaRPr lang="en-US"/>
          </a:p>
        </p:txBody>
      </p:sp>
      <p:grpSp>
        <p:nvGrpSpPr>
          <p:cNvPr id="94" name="Groupe 1">
            <a:extLst>
              <a:ext uri="{FF2B5EF4-FFF2-40B4-BE49-F238E27FC236}">
                <a16:creationId xmlns:a16="http://schemas.microsoft.com/office/drawing/2014/main" id="{11A3E882-4152-49CC-A658-0BA2BD4CCF4E}"/>
              </a:ext>
            </a:extLst>
          </p:cNvPr>
          <p:cNvGrpSpPr>
            <a:grpSpLocks noChangeAspect="1"/>
          </p:cNvGrpSpPr>
          <p:nvPr/>
        </p:nvGrpSpPr>
        <p:grpSpPr>
          <a:xfrm>
            <a:off x="11496000" y="205059"/>
            <a:ext cx="419436" cy="388988"/>
            <a:chOff x="11501102" y="171573"/>
            <a:chExt cx="419436" cy="388988"/>
          </a:xfrm>
        </p:grpSpPr>
        <p:sp>
          <p:nvSpPr>
            <p:cNvPr id="95" name="Freeform 13">
              <a:extLst>
                <a:ext uri="{FF2B5EF4-FFF2-40B4-BE49-F238E27FC236}">
                  <a16:creationId xmlns:a16="http://schemas.microsoft.com/office/drawing/2014/main" id="{7962C740-AA7F-4225-AF45-30CEC5D85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44642" y="334376"/>
              <a:ext cx="275896" cy="226185"/>
            </a:xfrm>
            <a:custGeom>
              <a:avLst/>
              <a:gdLst/>
              <a:ahLst/>
              <a:cxnLst>
                <a:cxn ang="0">
                  <a:pos x="125" y="107"/>
                </a:cxn>
                <a:cxn ang="0">
                  <a:pos x="188" y="43"/>
                </a:cxn>
                <a:cxn ang="0">
                  <a:pos x="141" y="0"/>
                </a:cxn>
                <a:cxn ang="0">
                  <a:pos x="49" y="99"/>
                </a:cxn>
                <a:cxn ang="0">
                  <a:pos x="0" y="144"/>
                </a:cxn>
                <a:cxn ang="0">
                  <a:pos x="37" y="154"/>
                </a:cxn>
                <a:cxn ang="0">
                  <a:pos x="125" y="125"/>
                </a:cxn>
                <a:cxn ang="0">
                  <a:pos x="81" y="86"/>
                </a:cxn>
                <a:cxn ang="0">
                  <a:pos x="125" y="107"/>
                </a:cxn>
              </a:cxnLst>
              <a:rect l="0" t="0" r="r" b="b"/>
              <a:pathLst>
                <a:path w="188" h="154">
                  <a:moveTo>
                    <a:pt x="125" y="107"/>
                  </a:moveTo>
                  <a:cubicBezTo>
                    <a:pt x="160" y="107"/>
                    <a:pt x="188" y="78"/>
                    <a:pt x="188" y="43"/>
                  </a:cubicBezTo>
                  <a:cubicBezTo>
                    <a:pt x="186" y="28"/>
                    <a:pt x="181" y="0"/>
                    <a:pt x="141" y="0"/>
                  </a:cubicBezTo>
                  <a:cubicBezTo>
                    <a:pt x="99" y="0"/>
                    <a:pt x="84" y="60"/>
                    <a:pt x="49" y="99"/>
                  </a:cubicBezTo>
                  <a:cubicBezTo>
                    <a:pt x="47" y="121"/>
                    <a:pt x="26" y="140"/>
                    <a:pt x="0" y="144"/>
                  </a:cubicBezTo>
                  <a:cubicBezTo>
                    <a:pt x="6" y="150"/>
                    <a:pt x="20" y="154"/>
                    <a:pt x="37" y="154"/>
                  </a:cubicBezTo>
                  <a:cubicBezTo>
                    <a:pt x="68" y="154"/>
                    <a:pt x="106" y="145"/>
                    <a:pt x="125" y="125"/>
                  </a:cubicBezTo>
                  <a:cubicBezTo>
                    <a:pt x="99" y="126"/>
                    <a:pt x="82" y="109"/>
                    <a:pt x="81" y="86"/>
                  </a:cubicBezTo>
                  <a:cubicBezTo>
                    <a:pt x="93" y="101"/>
                    <a:pt x="108" y="107"/>
                    <a:pt x="125" y="107"/>
                  </a:cubicBezTo>
                </a:path>
              </a:pathLst>
            </a:custGeom>
            <a:solidFill>
              <a:srgbClr val="12ABD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6" name="Freeform 14">
              <a:extLst>
                <a:ext uri="{FF2B5EF4-FFF2-40B4-BE49-F238E27FC236}">
                  <a16:creationId xmlns:a16="http://schemas.microsoft.com/office/drawing/2014/main" id="{8B6BE8F3-0248-42CC-8053-5B10FA1A64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1102" y="171573"/>
              <a:ext cx="419436" cy="356676"/>
            </a:xfrm>
            <a:custGeom>
              <a:avLst/>
              <a:gdLst/>
              <a:ahLst/>
              <a:cxnLst>
                <a:cxn ang="0">
                  <a:pos x="286" y="152"/>
                </a:cxn>
                <a:cxn ang="0">
                  <a:pos x="237" y="51"/>
                </a:cxn>
                <a:cxn ang="0">
                  <a:pos x="160" y="3"/>
                </a:cxn>
                <a:cxn ang="0">
                  <a:pos x="153" y="0"/>
                </a:cxn>
                <a:cxn ang="0">
                  <a:pos x="153" y="0"/>
                </a:cxn>
                <a:cxn ang="0">
                  <a:pos x="0" y="158"/>
                </a:cxn>
                <a:cxn ang="0">
                  <a:pos x="53" y="236"/>
                </a:cxn>
                <a:cxn ang="0">
                  <a:pos x="107" y="237"/>
                </a:cxn>
                <a:cxn ang="0">
                  <a:pos x="147" y="210"/>
                </a:cxn>
                <a:cxn ang="0">
                  <a:pos x="239" y="111"/>
                </a:cxn>
                <a:cxn ang="0">
                  <a:pos x="286" y="154"/>
                </a:cxn>
                <a:cxn ang="0">
                  <a:pos x="286" y="152"/>
                </a:cxn>
              </a:cxnLst>
              <a:rect l="0" t="0" r="r" b="b"/>
              <a:pathLst>
                <a:path w="286" h="243">
                  <a:moveTo>
                    <a:pt x="286" y="152"/>
                  </a:moveTo>
                  <a:cubicBezTo>
                    <a:pt x="286" y="112"/>
                    <a:pt x="266" y="78"/>
                    <a:pt x="237" y="51"/>
                  </a:cubicBezTo>
                  <a:cubicBezTo>
                    <a:pt x="215" y="30"/>
                    <a:pt x="188" y="15"/>
                    <a:pt x="160" y="3"/>
                  </a:cubicBezTo>
                  <a:cubicBezTo>
                    <a:pt x="158" y="2"/>
                    <a:pt x="156" y="1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19" y="41"/>
                    <a:pt x="0" y="72"/>
                    <a:pt x="0" y="158"/>
                  </a:cubicBezTo>
                  <a:cubicBezTo>
                    <a:pt x="0" y="192"/>
                    <a:pt x="21" y="224"/>
                    <a:pt x="53" y="236"/>
                  </a:cubicBezTo>
                  <a:cubicBezTo>
                    <a:pt x="71" y="243"/>
                    <a:pt x="89" y="243"/>
                    <a:pt x="107" y="237"/>
                  </a:cubicBezTo>
                  <a:cubicBezTo>
                    <a:pt x="123" y="232"/>
                    <a:pt x="136" y="222"/>
                    <a:pt x="147" y="210"/>
                  </a:cubicBezTo>
                  <a:cubicBezTo>
                    <a:pt x="182" y="171"/>
                    <a:pt x="197" y="111"/>
                    <a:pt x="239" y="111"/>
                  </a:cubicBezTo>
                  <a:cubicBezTo>
                    <a:pt x="279" y="111"/>
                    <a:pt x="284" y="139"/>
                    <a:pt x="286" y="154"/>
                  </a:cubicBezTo>
                  <a:cubicBezTo>
                    <a:pt x="286" y="154"/>
                    <a:pt x="286" y="153"/>
                    <a:pt x="286" y="152"/>
                  </a:cubicBezTo>
                </a:path>
              </a:pathLst>
            </a:custGeom>
            <a:solidFill>
              <a:srgbClr val="0070A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90" name="Text Placeholder 7">
            <a:extLst>
              <a:ext uri="{FF2B5EF4-FFF2-40B4-BE49-F238E27FC236}">
                <a16:creationId xmlns:a16="http://schemas.microsoft.com/office/drawing/2014/main" id="{BFF59E05-FDD3-4E03-A8FF-BCDACE2438C8}"/>
              </a:ext>
            </a:extLst>
          </p:cNvPr>
          <p:cNvSpPr txBox="1">
            <a:spLocks/>
          </p:cNvSpPr>
          <p:nvPr userDrawn="1"/>
        </p:nvSpPr>
        <p:spPr>
          <a:xfrm>
            <a:off x="8691613" y="6652941"/>
            <a:ext cx="2989907" cy="120831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800" kern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0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Company Confidential © Capgemini 2024. All rights reserved  |</a:t>
            </a:r>
          </a:p>
        </p:txBody>
      </p:sp>
    </p:spTree>
    <p:extLst>
      <p:ext uri="{BB962C8B-B14F-4D97-AF65-F5344CB8AC3E}">
        <p14:creationId xmlns:p14="http://schemas.microsoft.com/office/powerpoint/2010/main" val="3718855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marL="0" marR="0" indent="0" algn="l" defTabSz="9144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2600" b="0" i="0" u="none" strike="noStrike" kern="1200" cap="all" spc="0" normalizeH="0" baseline="0" noProof="0" dirty="0">
          <a:ln>
            <a:noFill/>
          </a:ln>
          <a:solidFill>
            <a:schemeClr val="accent4"/>
          </a:solidFill>
          <a:effectLst/>
          <a:uLnTx/>
          <a:uFillTx/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1pPr>
      <a:lvl2pPr marL="17780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8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2pPr>
      <a:lvl3pPr marL="361950" indent="-1841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3pPr>
      <a:lvl4pPr marL="5397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1"/>
        </a:buClr>
        <a:buFont typeface="Ubuntu" panose="020B0504030602030204" pitchFamily="34" charset="0"/>
        <a:buChar char="–"/>
        <a:defRPr sz="14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4pPr>
      <a:lvl5pPr marL="7175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4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9">
          <p15:clr>
            <a:srgbClr val="F26B43"/>
          </p15:clr>
        </p15:guide>
        <p15:guide id="2" pos="7514">
          <p15:clr>
            <a:srgbClr val="F26B43"/>
          </p15:clr>
        </p15:guide>
        <p15:guide id="3" orient="horz" pos="4071">
          <p15:clr>
            <a:srgbClr val="F26B43"/>
          </p15:clr>
        </p15:guide>
        <p15:guide id="4" pos="255">
          <p15:clr>
            <a:srgbClr val="F26B43"/>
          </p15:clr>
        </p15:guide>
        <p15:guide id="5" orient="horz" pos="836">
          <p15:clr>
            <a:srgbClr val="F26B43"/>
          </p15:clr>
        </p15:guide>
        <p15:guide id="6" orient="horz" pos="245">
          <p15:clr>
            <a:srgbClr val="F26B43"/>
          </p15:clr>
        </p15:guide>
        <p15:guide id="7" pos="3840">
          <p15:clr>
            <a:srgbClr val="F26B43"/>
          </p15:clr>
        </p15:guide>
        <p15:guide id="8" pos="3899">
          <p15:clr>
            <a:srgbClr val="F26B43"/>
          </p15:clr>
        </p15:guide>
        <p15:guide id="9" pos="378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13" Type="http://schemas.openxmlformats.org/officeDocument/2006/relationships/image" Target="../media/image7.svg"/><Relationship Id="rId3" Type="http://schemas.openxmlformats.org/officeDocument/2006/relationships/tags" Target="../tags/tag6.xml"/><Relationship Id="rId7" Type="http://schemas.openxmlformats.org/officeDocument/2006/relationships/tags" Target="../tags/tag10.xml"/><Relationship Id="rId12" Type="http://schemas.openxmlformats.org/officeDocument/2006/relationships/image" Target="../media/image6.png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1" Type="http://schemas.openxmlformats.org/officeDocument/2006/relationships/image" Target="../media/image5.svg"/><Relationship Id="rId5" Type="http://schemas.openxmlformats.org/officeDocument/2006/relationships/tags" Target="../tags/tag8.xml"/><Relationship Id="rId10" Type="http://schemas.openxmlformats.org/officeDocument/2006/relationships/image" Target="../media/image4.png"/><Relationship Id="rId4" Type="http://schemas.openxmlformats.org/officeDocument/2006/relationships/tags" Target="../tags/tag7.xml"/><Relationship Id="rId9" Type="http://schemas.openxmlformats.org/officeDocument/2006/relationships/image" Target="../media/image3.jpeg"/><Relationship Id="rId1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9.jpe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irplane on runway">
            <a:extLst>
              <a:ext uri="{FF2B5EF4-FFF2-40B4-BE49-F238E27FC236}">
                <a16:creationId xmlns:a16="http://schemas.microsoft.com/office/drawing/2014/main" id="{55AAEEBB-FE19-1D77-4A1D-EAB93815028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0" r="22710"/>
          <a:stretch/>
        </p:blipFill>
        <p:spPr>
          <a:xfrm>
            <a:off x="-18897" y="0"/>
            <a:ext cx="5614595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45ADC8-E3A1-D979-4510-CAB7DE6F5D29}"/>
              </a:ext>
            </a:extLst>
          </p:cNvPr>
          <p:cNvSpPr/>
          <p:nvPr/>
        </p:nvSpPr>
        <p:spPr>
          <a:xfrm>
            <a:off x="5890260" y="352262"/>
            <a:ext cx="1134285" cy="3693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marL="0" marR="0" lvl="0" indent="0" algn="l" defTabSz="60791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>
                <a:ln>
                  <a:noFill/>
                </a:ln>
                <a:solidFill>
                  <a:srgbClr val="0070AD"/>
                </a:solidFill>
                <a:effectLst/>
                <a:uLnTx/>
                <a:uFillTx/>
                <a:latin typeface="Ubuntu"/>
                <a:ea typeface="Verdana" pitchFamily="34" charset="0"/>
                <a:cs typeface="+mn-cs"/>
              </a:rPr>
              <a:t>Challenge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5B793B4-0492-D47D-1D99-8C4C6C3434CB}"/>
              </a:ext>
            </a:extLst>
          </p:cNvPr>
          <p:cNvGrpSpPr/>
          <p:nvPr/>
        </p:nvGrpSpPr>
        <p:grpSpPr>
          <a:xfrm>
            <a:off x="5890260" y="4844534"/>
            <a:ext cx="1648849" cy="369332"/>
            <a:chOff x="5638800" y="4800600"/>
            <a:chExt cx="1648849" cy="381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D5A6C89-95A1-0441-B123-066307AF15F3}"/>
                </a:ext>
              </a:extLst>
            </p:cNvPr>
            <p:cNvSpPr/>
            <p:nvPr/>
          </p:nvSpPr>
          <p:spPr>
            <a:xfrm>
              <a:off x="5638800" y="4800600"/>
              <a:ext cx="1648849" cy="381000"/>
            </a:xfrm>
            <a:prstGeom prst="rect">
              <a:avLst/>
            </a:prstGeom>
            <a:ln>
              <a:noFill/>
            </a:ln>
          </p:spPr>
          <p:txBody>
            <a:bodyPr wrap="none" lIns="0">
              <a:spAutoFit/>
            </a:bodyPr>
            <a:lstStyle/>
            <a:p>
              <a:pPr marL="0" marR="0" lvl="0" indent="0" algn="l" defTabSz="60791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>
                  <a:ln>
                    <a:noFill/>
                  </a:ln>
                  <a:solidFill>
                    <a:srgbClr val="0070AD"/>
                  </a:solidFill>
                  <a:effectLst/>
                  <a:uLnTx/>
                  <a:uFillTx/>
                  <a:latin typeface="Ubuntu"/>
                  <a:ea typeface="Verdana" pitchFamily="34" charset="0"/>
                  <a:cs typeface="Verdana" pitchFamily="34" charset="0"/>
                </a:rPr>
                <a:t>Business Value</a:t>
              </a:r>
            </a:p>
          </p:txBody>
        </p:sp>
        <p:cxnSp>
          <p:nvCxnSpPr>
            <p:cNvPr id="10" name="Connecteur droit 58">
              <a:extLst>
                <a:ext uri="{FF2B5EF4-FFF2-40B4-BE49-F238E27FC236}">
                  <a16:creationId xmlns:a16="http://schemas.microsoft.com/office/drawing/2014/main" id="{71AF098F-7055-81AC-92E2-87C92B347441}"/>
                </a:ext>
              </a:extLst>
            </p:cNvPr>
            <p:cNvCxnSpPr/>
            <p:nvPr/>
          </p:nvCxnSpPr>
          <p:spPr>
            <a:xfrm>
              <a:off x="5638800" y="5181600"/>
              <a:ext cx="576064" cy="0"/>
            </a:xfrm>
            <a:prstGeom prst="line">
              <a:avLst/>
            </a:prstGeom>
            <a:ln w="1905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Connecteur droit 58">
            <a:extLst>
              <a:ext uri="{FF2B5EF4-FFF2-40B4-BE49-F238E27FC236}">
                <a16:creationId xmlns:a16="http://schemas.microsoft.com/office/drawing/2014/main" id="{4081DDC6-4E49-2901-A0AC-9B1470A8CD73}"/>
              </a:ext>
            </a:extLst>
          </p:cNvPr>
          <p:cNvCxnSpPr/>
          <p:nvPr/>
        </p:nvCxnSpPr>
        <p:spPr>
          <a:xfrm>
            <a:off x="5890260" y="736834"/>
            <a:ext cx="576064" cy="0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3F09B45-E372-76A8-68E9-23B46DB0162E}"/>
              </a:ext>
            </a:extLst>
          </p:cNvPr>
          <p:cNvSpPr txBox="1"/>
          <p:nvPr/>
        </p:nvSpPr>
        <p:spPr>
          <a:xfrm>
            <a:off x="5890260" y="804648"/>
            <a:ext cx="5893753" cy="861774"/>
          </a:xfrm>
          <a:prstGeom prst="rect">
            <a:avLst/>
          </a:prstGeom>
          <a:noFill/>
        </p:spPr>
        <p:txBody>
          <a:bodyPr wrap="square" lIns="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E101A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The client wanted to address the challenges posed by the absence of a unified view, resulting in a lack of a single source of truth and contextual insight for agents, lower productivity due to error-prone manual processes lacking automation, inconsistent customer experiences stemming from non-standard processes across channels, and the absence of a proactive approach, leading to reactive, one-off solutions instead of holistic problem-solving. 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A22D8F0-2A29-550D-A1F0-44EAA6252BEB}"/>
              </a:ext>
            </a:extLst>
          </p:cNvPr>
          <p:cNvGrpSpPr/>
          <p:nvPr/>
        </p:nvGrpSpPr>
        <p:grpSpPr>
          <a:xfrm>
            <a:off x="6354375" y="2243944"/>
            <a:ext cx="5429638" cy="2279547"/>
            <a:chOff x="6429672" y="1893848"/>
            <a:chExt cx="4958199" cy="225839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2F45197-67A7-435A-E4ED-53E0E9E718EF}"/>
                </a:ext>
              </a:extLst>
            </p:cNvPr>
            <p:cNvSpPr/>
            <p:nvPr/>
          </p:nvSpPr>
          <p:spPr>
            <a:xfrm>
              <a:off x="6437304" y="1893848"/>
              <a:ext cx="4627562" cy="369332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marL="0" marR="0" lvl="0" indent="0" algn="l" defTabSz="60791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>
                  <a:ln>
                    <a:noFill/>
                  </a:ln>
                  <a:solidFill>
                    <a:srgbClr val="0070AD"/>
                  </a:solidFill>
                  <a:effectLst/>
                  <a:uLnTx/>
                  <a:uFillTx/>
                  <a:latin typeface="Ubuntu"/>
                  <a:ea typeface="Verdana" pitchFamily="34" charset="0"/>
                  <a:cs typeface="Verdana" pitchFamily="34" charset="0"/>
                </a:rPr>
                <a:t>Solution</a:t>
              </a:r>
            </a:p>
          </p:txBody>
        </p:sp>
        <p:cxnSp>
          <p:nvCxnSpPr>
            <p:cNvPr id="15" name="Connecteur droit 58">
              <a:extLst>
                <a:ext uri="{FF2B5EF4-FFF2-40B4-BE49-F238E27FC236}">
                  <a16:creationId xmlns:a16="http://schemas.microsoft.com/office/drawing/2014/main" id="{06F060CC-E3C3-1F4A-DC2D-76C382CA3CC2}"/>
                </a:ext>
              </a:extLst>
            </p:cNvPr>
            <p:cNvCxnSpPr/>
            <p:nvPr/>
          </p:nvCxnSpPr>
          <p:spPr>
            <a:xfrm>
              <a:off x="6429672" y="2263180"/>
              <a:ext cx="576064" cy="0"/>
            </a:xfrm>
            <a:prstGeom prst="line">
              <a:avLst/>
            </a:prstGeom>
            <a:ln w="1905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CC5E856-7164-72B4-A504-25438028B3DD}"/>
                </a:ext>
              </a:extLst>
            </p:cNvPr>
            <p:cNvSpPr txBox="1"/>
            <p:nvPr/>
          </p:nvSpPr>
          <p:spPr>
            <a:xfrm>
              <a:off x="6437305" y="2282062"/>
              <a:ext cx="4950566" cy="1870176"/>
            </a:xfrm>
            <a:prstGeom prst="rect">
              <a:avLst/>
            </a:prstGeom>
            <a:noFill/>
          </p:spPr>
          <p:txBody>
            <a:bodyPr wrap="square" lIns="0" tIns="45720" rIns="91440" bIns="4572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Capgemini has been enlisted by customer to help with a worldwide rollout of Salesforce Service cloud solution aimed at streamlining customer experience management for the aviation giant.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Collates all customer interactions in a single window, complete with contextual information on products, services, policies and transactions. The system comes with a Salesforce workflow management tool that will integrate with Singapore Airlines’ existing AI and machine learning mechanisms – to make life easier for employees and enable a better customer journey.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Prepared and launch customer satisfaction survey 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Collected and documented the knowledge, and helped client build up knowledge base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Setup internal quality check mechanism</a:t>
              </a:r>
            </a:p>
          </p:txBody>
        </p:sp>
      </p:grpSp>
      <p:sp>
        <p:nvSpPr>
          <p:cNvPr id="17" name="object 49">
            <a:extLst>
              <a:ext uri="{FF2B5EF4-FFF2-40B4-BE49-F238E27FC236}">
                <a16:creationId xmlns:a16="http://schemas.microsoft.com/office/drawing/2014/main" id="{460CD27F-8605-24DD-D077-018E4EAC03FC}"/>
              </a:ext>
            </a:extLst>
          </p:cNvPr>
          <p:cNvSpPr txBox="1"/>
          <p:nvPr/>
        </p:nvSpPr>
        <p:spPr>
          <a:xfrm>
            <a:off x="9119097" y="5845835"/>
            <a:ext cx="1224859" cy="628377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12700" marR="5080" lvl="0" indent="0" algn="ctr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Gather feedback via satisfaction surveys for improvement effectively.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18" name="object 50">
            <a:extLst>
              <a:ext uri="{FF2B5EF4-FFF2-40B4-BE49-F238E27FC236}">
                <a16:creationId xmlns:a16="http://schemas.microsoft.com/office/drawing/2014/main" id="{DC5B64C9-34D8-DA89-0288-8D929E4C495F}"/>
              </a:ext>
            </a:extLst>
          </p:cNvPr>
          <p:cNvSpPr txBox="1"/>
          <p:nvPr/>
        </p:nvSpPr>
        <p:spPr>
          <a:xfrm>
            <a:off x="5791091" y="5845835"/>
            <a:ext cx="1329524" cy="627736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5080" lvl="0" indent="0" algn="ctr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Omni channel customer engagement layer which delivers a single customer view. 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21FCB40-F7E7-058D-DE8B-CEDCFDDA1D35}"/>
              </a:ext>
            </a:extLst>
          </p:cNvPr>
          <p:cNvGrpSpPr/>
          <p:nvPr/>
        </p:nvGrpSpPr>
        <p:grpSpPr>
          <a:xfrm>
            <a:off x="12416916" y="5029200"/>
            <a:ext cx="2213484" cy="997830"/>
            <a:chOff x="6852652" y="4024502"/>
            <a:chExt cx="1905000" cy="909498"/>
          </a:xfrm>
        </p:grpSpPr>
        <p:sp>
          <p:nvSpPr>
            <p:cNvPr id="20" name="Rectangle 13">
              <a:extLst>
                <a:ext uri="{FF2B5EF4-FFF2-40B4-BE49-F238E27FC236}">
                  <a16:creationId xmlns:a16="http://schemas.microsoft.com/office/drawing/2014/main" id="{4BBF2E68-C622-5E4A-0F9E-16D965226763}"/>
                </a:ext>
              </a:extLst>
            </p:cNvPr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6858000" y="4719053"/>
              <a:ext cx="1895061" cy="214947"/>
            </a:xfrm>
            <a:prstGeom prst="rect">
              <a:avLst/>
            </a:prstGeom>
            <a:solidFill>
              <a:srgbClr val="BE284B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90000" tIns="46800" rIns="90000" bIns="46800" anchor="ctr"/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9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Internal use only </a:t>
              </a:r>
            </a:p>
          </p:txBody>
        </p:sp>
        <p:sp>
          <p:nvSpPr>
            <p:cNvPr id="21" name="Rectangle 14">
              <a:extLst>
                <a:ext uri="{FF2B5EF4-FFF2-40B4-BE49-F238E27FC236}">
                  <a16:creationId xmlns:a16="http://schemas.microsoft.com/office/drawing/2014/main" id="{953700D6-7AB4-8548-0F93-A80A427F862D}"/>
                </a:ext>
              </a:extLst>
            </p:cNvPr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8571810" y="4536322"/>
              <a:ext cx="131004" cy="16121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288000" tIns="0" rIns="0" bIns="0" anchor="ctr"/>
            <a:lstStyle/>
            <a:p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Wingdings" pitchFamily="2" charset="2"/>
                <a:ea typeface="+mn-ea"/>
                <a:cs typeface="+mn-cs"/>
              </a:endParaRPr>
            </a:p>
          </p:txBody>
        </p:sp>
        <p:sp>
          <p:nvSpPr>
            <p:cNvPr id="22" name="Rectangle 15">
              <a:extLst>
                <a:ext uri="{FF2B5EF4-FFF2-40B4-BE49-F238E27FC236}">
                  <a16:creationId xmlns:a16="http://schemas.microsoft.com/office/drawing/2014/main" id="{DFF1E2E8-F279-B380-BE76-1BB3D7A35D57}"/>
                </a:ext>
              </a:extLst>
            </p:cNvPr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6858000" y="4506686"/>
              <a:ext cx="1895061" cy="214947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90000" tIns="46800" rIns="90000" bIns="46800" anchor="ctr"/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9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Contact reference owner</a:t>
              </a:r>
            </a:p>
          </p:txBody>
        </p:sp>
        <p:sp>
          <p:nvSpPr>
            <p:cNvPr id="23" name="Content Placeholder 10">
              <a:extLst>
                <a:ext uri="{FF2B5EF4-FFF2-40B4-BE49-F238E27FC236}">
                  <a16:creationId xmlns:a16="http://schemas.microsoft.com/office/drawing/2014/main" id="{25B896C1-8056-DAF2-3099-F003D522382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6852652" y="4024502"/>
              <a:ext cx="1905000" cy="220559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  <a:effectLst>
              <a:glow rad="63500">
                <a:srgbClr val="D2F2FF">
                  <a:satMod val="175000"/>
                  <a:alpha val="40000"/>
                </a:srgbClr>
              </a:glo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p:spPr>
          <p:txBody>
            <a:bodyPr vert="horz" wrap="square" lIns="252000" tIns="36000" rIns="36000" bIns="3600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marL="273050" marR="0" lvl="0" indent="-273050" algn="l" defTabSz="714375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009BCC"/>
                </a:buClr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 w="12700">
                    <a:noFill/>
                    <a:prstDash val="solid"/>
                  </a:ln>
                  <a:solidFill>
                    <a:srgbClr val="000000"/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uLnTx/>
                  <a:uFillTx/>
                  <a:latin typeface="Ubuntu"/>
                  <a:ea typeface="+mn-ea"/>
                  <a:cs typeface="Arial"/>
                </a:rPr>
                <a:t>Permission Status</a:t>
              </a:r>
              <a:endParaRPr kumimoji="0" lang="en-US" sz="1100" b="1" i="0" u="none" strike="noStrike" kern="0" cap="none" spc="0" normalizeH="0" baseline="30000" noProof="0">
                <a:ln w="12700">
                  <a:noFill/>
                  <a:prstDash val="solid"/>
                </a:ln>
                <a:solidFill>
                  <a:srgbClr val="00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Ubuntu"/>
                <a:ea typeface="+mn-ea"/>
                <a:cs typeface="Arial"/>
              </a:endParaRPr>
            </a:p>
          </p:txBody>
        </p:sp>
        <p:sp>
          <p:nvSpPr>
            <p:cNvPr id="24" name="Rectangle 15">
              <a:extLst>
                <a:ext uri="{FF2B5EF4-FFF2-40B4-BE49-F238E27FC236}">
                  <a16:creationId xmlns:a16="http://schemas.microsoft.com/office/drawing/2014/main" id="{869F88B8-7AE1-3917-24CF-7021F84870B3}"/>
                </a:ext>
              </a:extLst>
            </p:cNvPr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6858001" y="4291547"/>
              <a:ext cx="1895061" cy="214947"/>
            </a:xfrm>
            <a:prstGeom prst="rect">
              <a:avLst/>
            </a:prstGeom>
            <a:solidFill>
              <a:srgbClr val="92D05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90000" tIns="46800" rIns="90000" bIns="46800" anchor="ctr"/>
            <a:lstStyle/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900" b="1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Can be used externally</a:t>
              </a:r>
            </a:p>
          </p:txBody>
        </p:sp>
        <p:sp>
          <p:nvSpPr>
            <p:cNvPr id="25" name="Rectangle 18">
              <a:extLst>
                <a:ext uri="{FF2B5EF4-FFF2-40B4-BE49-F238E27FC236}">
                  <a16:creationId xmlns:a16="http://schemas.microsoft.com/office/drawing/2014/main" id="{BDB5A4A6-B520-29C3-729B-980DFF712300}"/>
                </a:ext>
              </a:extLst>
            </p:cNvPr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8518652" y="4528015"/>
              <a:ext cx="131004" cy="161210"/>
            </a:xfrm>
            <a:prstGeom prst="rect">
              <a:avLst/>
            </a:prstGeom>
            <a:solidFill>
              <a:schemeClr val="tx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 wrap="none" lIns="288000" tIns="0" rIns="0" bIns="0" anchor="ctr"/>
            <a:lstStyle/>
            <a:p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0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Wingdings" pitchFamily="2" charset="2"/>
                <a:ea typeface="+mn-ea"/>
                <a:cs typeface="+mn-cs"/>
              </a:endParaRPr>
            </a:p>
          </p:txBody>
        </p:sp>
      </p:grpSp>
      <p:sp>
        <p:nvSpPr>
          <p:cNvPr id="26" name="Rectangle 18">
            <a:extLst>
              <a:ext uri="{FF2B5EF4-FFF2-40B4-BE49-F238E27FC236}">
                <a16:creationId xmlns:a16="http://schemas.microsoft.com/office/drawing/2014/main" id="{74BD12C9-48CB-D8B8-7B35-5C754711421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325600" y="5791200"/>
            <a:ext cx="152218" cy="17686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288000" tIns="0" rIns="0" bIns="0" anchor="ctr"/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Wingdings" pitchFamily="2" charset="2"/>
              <a:ea typeface="+mn-ea"/>
              <a:cs typeface="+mn-cs"/>
            </a:endParaRPr>
          </a:p>
        </p:txBody>
      </p:sp>
      <p:sp>
        <p:nvSpPr>
          <p:cNvPr id="27" name="Rectangle 18">
            <a:extLst>
              <a:ext uri="{FF2B5EF4-FFF2-40B4-BE49-F238E27FC236}">
                <a16:creationId xmlns:a16="http://schemas.microsoft.com/office/drawing/2014/main" id="{C7A5FF91-9980-B2B7-3BB1-6AAB67071C9B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325600" y="5334000"/>
            <a:ext cx="152218" cy="176867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288000" tIns="0" rIns="0" bIns="0" anchor="ctr"/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Wingdings" pitchFamily="2" charset="2"/>
              <a:ea typeface="+mn-ea"/>
              <a:cs typeface="+mn-cs"/>
            </a:endParaRPr>
          </a:p>
        </p:txBody>
      </p:sp>
      <p:sp>
        <p:nvSpPr>
          <p:cNvPr id="28" name="object 50">
            <a:extLst>
              <a:ext uri="{FF2B5EF4-FFF2-40B4-BE49-F238E27FC236}">
                <a16:creationId xmlns:a16="http://schemas.microsoft.com/office/drawing/2014/main" id="{3D4648E1-7597-DB32-F770-732DD5C50D90}"/>
              </a:ext>
            </a:extLst>
          </p:cNvPr>
          <p:cNvSpPr txBox="1"/>
          <p:nvPr/>
        </p:nvSpPr>
        <p:spPr>
          <a:xfrm>
            <a:off x="7555886" y="5845835"/>
            <a:ext cx="1103969" cy="627736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5080" lvl="0" indent="0" algn="ctr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Centralized KM to provide a single repository for query resolutions</a:t>
            </a: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51221A55-0BF3-8945-B1C7-A15328350A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5507205"/>
              </p:ext>
            </p:extLst>
          </p:nvPr>
        </p:nvGraphicFramePr>
        <p:xfrm>
          <a:off x="12282723" y="0"/>
          <a:ext cx="4617401" cy="3854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74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sz="1000">
                          <a:latin typeface="Ubuntu" panose="020B0504030602030204" pitchFamily="34" charset="0"/>
                        </a:rPr>
                        <a:t>Client: Singapore Airlines </a:t>
                      </a:r>
                      <a:endParaRPr lang="en-US" sz="1000" b="1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9143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00" b="1">
                          <a:latin typeface="Ubuntu" panose="020B0504030602030204" pitchFamily="34" charset="0"/>
                        </a:rPr>
                        <a:t>Sector: </a:t>
                      </a:r>
                      <a:r>
                        <a:rPr lang="en-GB" sz="1000" b="0">
                          <a:latin typeface="Ubuntu" panose="020B0504030602030204" pitchFamily="34" charset="0"/>
                        </a:rPr>
                        <a:t>Aviation</a:t>
                      </a:r>
                      <a:endParaRPr lang="en-US" sz="1000" b="0" kern="1200">
                        <a:solidFill>
                          <a:schemeClr val="tx1">
                            <a:lumMod val="90000"/>
                            <a:lumOff val="10000"/>
                          </a:schemeClr>
                        </a:solidFill>
                        <a:latin typeface="Ubuntu" panose="020B0504030602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9143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kern="1200">
                          <a:latin typeface="Ubuntu" panose="020B0504030602030204" pitchFamily="34" charset="0"/>
                        </a:rPr>
                        <a:t>Country</a:t>
                      </a:r>
                      <a:r>
                        <a:rPr lang="en-US" sz="1000" b="1" kern="1200" baseline="0">
                          <a:latin typeface="Ubuntu" panose="020B0504030602030204" pitchFamily="34" charset="0"/>
                        </a:rPr>
                        <a:t>: </a:t>
                      </a:r>
                      <a:r>
                        <a:rPr lang="en-US" sz="1000" b="0" kern="1200" baseline="0">
                          <a:latin typeface="Ubuntu" panose="020B0504030602030204" pitchFamily="34" charset="0"/>
                        </a:rPr>
                        <a:t>APAC</a:t>
                      </a:r>
                      <a:endParaRPr lang="en-US" sz="1000" b="0" kern="1200">
                        <a:solidFill>
                          <a:schemeClr val="tx1">
                            <a:lumMod val="90000"/>
                            <a:lumOff val="10000"/>
                          </a:schemeClr>
                        </a:solidFill>
                        <a:latin typeface="Ubuntu" panose="020B0504030602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IN" sz="1000" b="1">
                          <a:latin typeface="Ubuntu"/>
                        </a:rPr>
                        <a:t>Engagement Start Date: </a:t>
                      </a:r>
                      <a:r>
                        <a:rPr lang="en-IN" sz="1000" b="0">
                          <a:latin typeface="Ubuntu"/>
                        </a:rPr>
                        <a:t>X </a:t>
                      </a:r>
                      <a:r>
                        <a:rPr lang="en-IN" sz="1000" b="1">
                          <a:latin typeface="Ubuntu"/>
                        </a:rPr>
                        <a:t>End Date: </a:t>
                      </a:r>
                      <a:r>
                        <a:rPr lang="en-IN" sz="1000" b="0">
                          <a:solidFill>
                            <a:schemeClr val="tx1"/>
                          </a:solidFill>
                          <a:latin typeface="Ubuntu"/>
                        </a:rPr>
                        <a:t> X</a:t>
                      </a:r>
                      <a:endParaRPr lang="en-IN" sz="1000" b="0" kern="1200">
                        <a:solidFill>
                          <a:schemeClr val="tx1"/>
                        </a:solidFill>
                        <a:latin typeface="Ubuntu" panose="020B0504030602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>
                          <a:latin typeface="Ubuntu"/>
                        </a:rPr>
                        <a:t>CX Offer: </a:t>
                      </a:r>
                      <a:r>
                        <a:rPr lang="en-US" sz="1000" b="0">
                          <a:latin typeface="Ubuntu"/>
                        </a:rPr>
                        <a:t> XX</a:t>
                      </a: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7920"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kern="120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latin typeface="Ubuntu"/>
                          <a:ea typeface="+mn-ea"/>
                          <a:cs typeface="Arial"/>
                        </a:rPr>
                        <a:t>Technology:  </a:t>
                      </a:r>
                      <a:r>
                        <a:rPr lang="en-US" sz="1000" b="0" kern="120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latin typeface="Ubuntu"/>
                          <a:ea typeface="+mn-ea"/>
                          <a:cs typeface="Arial"/>
                        </a:rPr>
                        <a:t>Salesforce Service Cloud</a:t>
                      </a: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737039738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kern="1200">
                          <a:latin typeface="Ubuntu"/>
                        </a:rPr>
                        <a:t>Team Size (#):  </a:t>
                      </a:r>
                      <a:endParaRPr lang="en-US" sz="1000" b="0" kern="1200"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1" indent="0" algn="l" defTabSz="9143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>
                          <a:latin typeface="Ubuntu"/>
                        </a:rPr>
                        <a:t>Account Manager: </a:t>
                      </a:r>
                      <a:r>
                        <a:rPr lang="en-US" sz="1000" b="0" i="0" u="none" strike="noStrike" noProof="0">
                          <a:solidFill>
                            <a:srgbClr val="000000"/>
                          </a:solidFill>
                          <a:latin typeface="Ubuntu"/>
                        </a:rPr>
                        <a:t>@capgemini.com</a:t>
                      </a:r>
                      <a:endParaRPr lang="en-US" sz="1000" b="0">
                        <a:solidFill>
                          <a:srgbClr val="FF0000"/>
                        </a:solidFill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1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>
                          <a:latin typeface="Ubuntu"/>
                        </a:rPr>
                        <a:t>Engagement Manager / Contacts: </a:t>
                      </a:r>
                      <a:endParaRPr lang="en-US" sz="1000" b="0"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1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kern="1200">
                          <a:latin typeface="Ubuntu"/>
                        </a:rPr>
                        <a:t>Callable</a:t>
                      </a:r>
                      <a:r>
                        <a:rPr lang="en-US" sz="1000" b="1" kern="1200" baseline="0">
                          <a:latin typeface="Ubuntu"/>
                        </a:rPr>
                        <a:t> (Y/N): </a:t>
                      </a:r>
                      <a:r>
                        <a:rPr lang="en-US" sz="1000" b="0" kern="1200" baseline="0">
                          <a:latin typeface="Ubuntu"/>
                        </a:rPr>
                        <a:t> N</a:t>
                      </a:r>
                      <a:endParaRPr lang="en-US" sz="1000" b="0">
                        <a:solidFill>
                          <a:srgbClr val="FF0000"/>
                        </a:solidFill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1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>
                          <a:latin typeface="Ubuntu"/>
                        </a:rPr>
                        <a:t>If Callable, Callable contact: </a:t>
                      </a:r>
                      <a:endParaRPr lang="en-US" sz="1000" b="0">
                        <a:solidFill>
                          <a:srgbClr val="FF0000"/>
                        </a:solidFill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17920">
                <a:tc>
                  <a:txBody>
                    <a:bodyPr/>
                    <a:lstStyle/>
                    <a:p>
                      <a:pPr marL="0" marR="0" lvl="1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dirty="0">
                          <a:latin typeface="Ubuntu"/>
                        </a:rPr>
                        <a:t>Reference</a:t>
                      </a:r>
                      <a:r>
                        <a:rPr lang="en-US" sz="1000" b="1" baseline="0" dirty="0">
                          <a:latin typeface="Ubuntu"/>
                        </a:rPr>
                        <a:t> last update</a:t>
                      </a:r>
                      <a:r>
                        <a:rPr lang="en-US" sz="1000" b="1" dirty="0">
                          <a:latin typeface="Ubuntu"/>
                        </a:rPr>
                        <a:t>: </a:t>
                      </a:r>
                      <a:r>
                        <a:rPr lang="en-US" sz="1000" b="0" dirty="0">
                          <a:latin typeface="Ubuntu"/>
                        </a:rPr>
                        <a:t>April 2024</a:t>
                      </a:r>
                      <a:endParaRPr lang="en-US" sz="1000" b="0" dirty="0">
                        <a:solidFill>
                          <a:srgbClr val="FF0000"/>
                        </a:solidFill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32" name="object 50">
            <a:extLst>
              <a:ext uri="{FF2B5EF4-FFF2-40B4-BE49-F238E27FC236}">
                <a16:creationId xmlns:a16="http://schemas.microsoft.com/office/drawing/2014/main" id="{B527B2D9-1970-B0FA-876C-47E072C99814}"/>
              </a:ext>
            </a:extLst>
          </p:cNvPr>
          <p:cNvSpPr txBox="1"/>
          <p:nvPr/>
        </p:nvSpPr>
        <p:spPr>
          <a:xfrm>
            <a:off x="10543496" y="5845835"/>
            <a:ext cx="1269058" cy="627736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5080" lvl="0" indent="0" algn="ctr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Improve service quality and satisfaction via regular quality check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2FB4F81-9E1C-7CBA-D4F8-AAC8BFB64D36}"/>
              </a:ext>
            </a:extLst>
          </p:cNvPr>
          <p:cNvSpPr/>
          <p:nvPr/>
        </p:nvSpPr>
        <p:spPr>
          <a:xfrm>
            <a:off x="6217997" y="5334000"/>
            <a:ext cx="490031" cy="4900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865F637-F6F8-3091-B7E4-7B3324424A5C}"/>
              </a:ext>
            </a:extLst>
          </p:cNvPr>
          <p:cNvSpPr/>
          <p:nvPr/>
        </p:nvSpPr>
        <p:spPr>
          <a:xfrm>
            <a:off x="7776928" y="5334000"/>
            <a:ext cx="490031" cy="4900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A8E0BA2-32E9-3FC9-00FB-C7E35BAAE53B}"/>
              </a:ext>
            </a:extLst>
          </p:cNvPr>
          <p:cNvSpPr/>
          <p:nvPr/>
        </p:nvSpPr>
        <p:spPr>
          <a:xfrm>
            <a:off x="9426068" y="5334000"/>
            <a:ext cx="490031" cy="4900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ABFC0C1-4FBE-7C9F-5727-3604BA67292E}"/>
              </a:ext>
            </a:extLst>
          </p:cNvPr>
          <p:cNvSpPr/>
          <p:nvPr/>
        </p:nvSpPr>
        <p:spPr>
          <a:xfrm>
            <a:off x="10933009" y="5334000"/>
            <a:ext cx="490031" cy="4900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34C4B92-543B-1FA6-F797-63A6D545AF7A}"/>
              </a:ext>
            </a:extLst>
          </p:cNvPr>
          <p:cNvGrpSpPr>
            <a:grpSpLocks noChangeAspect="1"/>
          </p:cNvGrpSpPr>
          <p:nvPr/>
        </p:nvGrpSpPr>
        <p:grpSpPr>
          <a:xfrm>
            <a:off x="7875997" y="5461471"/>
            <a:ext cx="291893" cy="191998"/>
            <a:chOff x="9948085" y="2881610"/>
            <a:chExt cx="526702" cy="346369"/>
          </a:xfrm>
          <a:solidFill>
            <a:schemeClr val="bg1"/>
          </a:solidFill>
        </p:grpSpPr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1EBEEFF1-AA50-2120-C213-57BD1A256D02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362656" y="3112254"/>
              <a:ext cx="112131" cy="115725"/>
            </a:xfrm>
            <a:custGeom>
              <a:avLst/>
              <a:gdLst>
                <a:gd name="T0" fmla="*/ 645 w 647"/>
                <a:gd name="T1" fmla="*/ 501 h 668"/>
                <a:gd name="T2" fmla="*/ 644 w 647"/>
                <a:gd name="T3" fmla="*/ 476 h 668"/>
                <a:gd name="T4" fmla="*/ 644 w 647"/>
                <a:gd name="T5" fmla="*/ 473 h 668"/>
                <a:gd name="T6" fmla="*/ 644 w 647"/>
                <a:gd name="T7" fmla="*/ 467 h 668"/>
                <a:gd name="T8" fmla="*/ 644 w 647"/>
                <a:gd name="T9" fmla="*/ 457 h 668"/>
                <a:gd name="T10" fmla="*/ 640 w 647"/>
                <a:gd name="T11" fmla="*/ 415 h 668"/>
                <a:gd name="T12" fmla="*/ 637 w 647"/>
                <a:gd name="T13" fmla="*/ 382 h 668"/>
                <a:gd name="T14" fmla="*/ 634 w 647"/>
                <a:gd name="T15" fmla="*/ 350 h 668"/>
                <a:gd name="T16" fmla="*/ 621 w 647"/>
                <a:gd name="T17" fmla="*/ 263 h 668"/>
                <a:gd name="T18" fmla="*/ 607 w 647"/>
                <a:gd name="T19" fmla="*/ 191 h 668"/>
                <a:gd name="T20" fmla="*/ 589 w 647"/>
                <a:gd name="T21" fmla="*/ 113 h 668"/>
                <a:gd name="T22" fmla="*/ 578 w 647"/>
                <a:gd name="T23" fmla="*/ 74 h 668"/>
                <a:gd name="T24" fmla="*/ 566 w 647"/>
                <a:gd name="T25" fmla="*/ 34 h 668"/>
                <a:gd name="T26" fmla="*/ 540 w 647"/>
                <a:gd name="T27" fmla="*/ 3 h 668"/>
                <a:gd name="T28" fmla="*/ 15 w 647"/>
                <a:gd name="T29" fmla="*/ 167 h 668"/>
                <a:gd name="T30" fmla="*/ 19 w 647"/>
                <a:gd name="T31" fmla="*/ 190 h 668"/>
                <a:gd name="T32" fmla="*/ 24 w 647"/>
                <a:gd name="T33" fmla="*/ 223 h 668"/>
                <a:gd name="T34" fmla="*/ 26 w 647"/>
                <a:gd name="T35" fmla="*/ 242 h 668"/>
                <a:gd name="T36" fmla="*/ 33 w 647"/>
                <a:gd name="T37" fmla="*/ 309 h 668"/>
                <a:gd name="T38" fmla="*/ 35 w 647"/>
                <a:gd name="T39" fmla="*/ 385 h 668"/>
                <a:gd name="T40" fmla="*/ 35 w 647"/>
                <a:gd name="T41" fmla="*/ 397 h 668"/>
                <a:gd name="T42" fmla="*/ 34 w 647"/>
                <a:gd name="T43" fmla="*/ 420 h 668"/>
                <a:gd name="T44" fmla="*/ 34 w 647"/>
                <a:gd name="T45" fmla="*/ 434 h 668"/>
                <a:gd name="T46" fmla="*/ 32 w 647"/>
                <a:gd name="T47" fmla="*/ 476 h 668"/>
                <a:gd name="T48" fmla="*/ 32 w 647"/>
                <a:gd name="T49" fmla="*/ 478 h 668"/>
                <a:gd name="T50" fmla="*/ 32 w 647"/>
                <a:gd name="T51" fmla="*/ 473 h 668"/>
                <a:gd name="T52" fmla="*/ 31 w 647"/>
                <a:gd name="T53" fmla="*/ 478 h 668"/>
                <a:gd name="T54" fmla="*/ 29 w 647"/>
                <a:gd name="T55" fmla="*/ 504 h 668"/>
                <a:gd name="T56" fmla="*/ 25 w 647"/>
                <a:gd name="T57" fmla="*/ 542 h 668"/>
                <a:gd name="T58" fmla="*/ 17 w 647"/>
                <a:gd name="T59" fmla="*/ 589 h 668"/>
                <a:gd name="T60" fmla="*/ 9 w 647"/>
                <a:gd name="T61" fmla="*/ 631 h 668"/>
                <a:gd name="T62" fmla="*/ 3 w 647"/>
                <a:gd name="T63" fmla="*/ 657 h 668"/>
                <a:gd name="T64" fmla="*/ 0 w 647"/>
                <a:gd name="T65" fmla="*/ 668 h 668"/>
                <a:gd name="T66" fmla="*/ 644 w 647"/>
                <a:gd name="T67" fmla="*/ 653 h 668"/>
                <a:gd name="T68" fmla="*/ 646 w 647"/>
                <a:gd name="T69" fmla="*/ 617 h 668"/>
                <a:gd name="T70" fmla="*/ 646 w 647"/>
                <a:gd name="T71" fmla="*/ 540 h 668"/>
                <a:gd name="T72" fmla="*/ 646 w 647"/>
                <a:gd name="T73" fmla="*/ 521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7" h="668">
                  <a:moveTo>
                    <a:pt x="646" y="521"/>
                  </a:moveTo>
                  <a:cubicBezTo>
                    <a:pt x="646" y="514"/>
                    <a:pt x="646" y="507"/>
                    <a:pt x="645" y="501"/>
                  </a:cubicBezTo>
                  <a:cubicBezTo>
                    <a:pt x="645" y="494"/>
                    <a:pt x="645" y="487"/>
                    <a:pt x="645" y="481"/>
                  </a:cubicBezTo>
                  <a:cubicBezTo>
                    <a:pt x="644" y="476"/>
                    <a:pt x="644" y="476"/>
                    <a:pt x="644" y="476"/>
                  </a:cubicBezTo>
                  <a:cubicBezTo>
                    <a:pt x="644" y="473"/>
                    <a:pt x="644" y="473"/>
                    <a:pt x="644" y="473"/>
                  </a:cubicBezTo>
                  <a:cubicBezTo>
                    <a:pt x="644" y="473"/>
                    <a:pt x="644" y="473"/>
                    <a:pt x="644" y="473"/>
                  </a:cubicBezTo>
                  <a:cubicBezTo>
                    <a:pt x="644" y="467"/>
                    <a:pt x="644" y="467"/>
                    <a:pt x="644" y="467"/>
                  </a:cubicBezTo>
                  <a:cubicBezTo>
                    <a:pt x="644" y="467"/>
                    <a:pt x="644" y="467"/>
                    <a:pt x="644" y="467"/>
                  </a:cubicBezTo>
                  <a:cubicBezTo>
                    <a:pt x="644" y="466"/>
                    <a:pt x="644" y="466"/>
                    <a:pt x="644" y="466"/>
                  </a:cubicBezTo>
                  <a:cubicBezTo>
                    <a:pt x="644" y="457"/>
                    <a:pt x="644" y="457"/>
                    <a:pt x="644" y="457"/>
                  </a:cubicBezTo>
                  <a:cubicBezTo>
                    <a:pt x="643" y="446"/>
                    <a:pt x="642" y="435"/>
                    <a:pt x="641" y="424"/>
                  </a:cubicBezTo>
                  <a:cubicBezTo>
                    <a:pt x="640" y="415"/>
                    <a:pt x="640" y="415"/>
                    <a:pt x="640" y="415"/>
                  </a:cubicBezTo>
                  <a:cubicBezTo>
                    <a:pt x="639" y="404"/>
                    <a:pt x="639" y="404"/>
                    <a:pt x="639" y="404"/>
                  </a:cubicBezTo>
                  <a:cubicBezTo>
                    <a:pt x="639" y="397"/>
                    <a:pt x="638" y="390"/>
                    <a:pt x="637" y="382"/>
                  </a:cubicBezTo>
                  <a:cubicBezTo>
                    <a:pt x="637" y="375"/>
                    <a:pt x="636" y="368"/>
                    <a:pt x="635" y="361"/>
                  </a:cubicBezTo>
                  <a:cubicBezTo>
                    <a:pt x="635" y="357"/>
                    <a:pt x="634" y="353"/>
                    <a:pt x="634" y="350"/>
                  </a:cubicBezTo>
                  <a:cubicBezTo>
                    <a:pt x="634" y="347"/>
                    <a:pt x="633" y="343"/>
                    <a:pt x="633" y="340"/>
                  </a:cubicBezTo>
                  <a:cubicBezTo>
                    <a:pt x="629" y="314"/>
                    <a:pt x="626" y="288"/>
                    <a:pt x="621" y="263"/>
                  </a:cubicBezTo>
                  <a:cubicBezTo>
                    <a:pt x="619" y="250"/>
                    <a:pt x="617" y="238"/>
                    <a:pt x="615" y="226"/>
                  </a:cubicBezTo>
                  <a:cubicBezTo>
                    <a:pt x="612" y="214"/>
                    <a:pt x="610" y="202"/>
                    <a:pt x="607" y="191"/>
                  </a:cubicBezTo>
                  <a:cubicBezTo>
                    <a:pt x="603" y="168"/>
                    <a:pt x="597" y="147"/>
                    <a:pt x="592" y="128"/>
                  </a:cubicBezTo>
                  <a:cubicBezTo>
                    <a:pt x="591" y="123"/>
                    <a:pt x="590" y="118"/>
                    <a:pt x="589" y="113"/>
                  </a:cubicBezTo>
                  <a:cubicBezTo>
                    <a:pt x="588" y="108"/>
                    <a:pt x="586" y="104"/>
                    <a:pt x="585" y="100"/>
                  </a:cubicBezTo>
                  <a:cubicBezTo>
                    <a:pt x="583" y="91"/>
                    <a:pt x="580" y="82"/>
                    <a:pt x="578" y="74"/>
                  </a:cubicBezTo>
                  <a:cubicBezTo>
                    <a:pt x="576" y="66"/>
                    <a:pt x="574" y="59"/>
                    <a:pt x="572" y="52"/>
                  </a:cubicBezTo>
                  <a:cubicBezTo>
                    <a:pt x="569" y="46"/>
                    <a:pt x="567" y="39"/>
                    <a:pt x="566" y="34"/>
                  </a:cubicBezTo>
                  <a:cubicBezTo>
                    <a:pt x="563" y="26"/>
                    <a:pt x="561" y="19"/>
                    <a:pt x="559" y="13"/>
                  </a:cubicBezTo>
                  <a:cubicBezTo>
                    <a:pt x="556" y="5"/>
                    <a:pt x="548" y="0"/>
                    <a:pt x="540" y="3"/>
                  </a:cubicBezTo>
                  <a:cubicBezTo>
                    <a:pt x="26" y="149"/>
                    <a:pt x="26" y="149"/>
                    <a:pt x="26" y="149"/>
                  </a:cubicBezTo>
                  <a:cubicBezTo>
                    <a:pt x="18" y="151"/>
                    <a:pt x="13" y="159"/>
                    <a:pt x="15" y="167"/>
                  </a:cubicBezTo>
                  <a:cubicBezTo>
                    <a:pt x="15" y="170"/>
                    <a:pt x="16" y="174"/>
                    <a:pt x="16" y="178"/>
                  </a:cubicBezTo>
                  <a:cubicBezTo>
                    <a:pt x="17" y="181"/>
                    <a:pt x="18" y="186"/>
                    <a:pt x="19" y="190"/>
                  </a:cubicBezTo>
                  <a:cubicBezTo>
                    <a:pt x="20" y="195"/>
                    <a:pt x="20" y="200"/>
                    <a:pt x="21" y="205"/>
                  </a:cubicBezTo>
                  <a:cubicBezTo>
                    <a:pt x="22" y="211"/>
                    <a:pt x="23" y="217"/>
                    <a:pt x="24" y="223"/>
                  </a:cubicBezTo>
                  <a:cubicBezTo>
                    <a:pt x="24" y="226"/>
                    <a:pt x="25" y="229"/>
                    <a:pt x="25" y="232"/>
                  </a:cubicBezTo>
                  <a:cubicBezTo>
                    <a:pt x="26" y="235"/>
                    <a:pt x="26" y="239"/>
                    <a:pt x="26" y="242"/>
                  </a:cubicBezTo>
                  <a:cubicBezTo>
                    <a:pt x="28" y="255"/>
                    <a:pt x="30" y="270"/>
                    <a:pt x="31" y="285"/>
                  </a:cubicBezTo>
                  <a:cubicBezTo>
                    <a:pt x="32" y="293"/>
                    <a:pt x="32" y="301"/>
                    <a:pt x="33" y="309"/>
                  </a:cubicBezTo>
                  <a:cubicBezTo>
                    <a:pt x="33" y="317"/>
                    <a:pt x="34" y="325"/>
                    <a:pt x="34" y="333"/>
                  </a:cubicBezTo>
                  <a:cubicBezTo>
                    <a:pt x="35" y="350"/>
                    <a:pt x="35" y="367"/>
                    <a:pt x="35" y="385"/>
                  </a:cubicBezTo>
                  <a:cubicBezTo>
                    <a:pt x="35" y="391"/>
                    <a:pt x="35" y="391"/>
                    <a:pt x="35" y="391"/>
                  </a:cubicBezTo>
                  <a:cubicBezTo>
                    <a:pt x="35" y="397"/>
                    <a:pt x="35" y="397"/>
                    <a:pt x="35" y="397"/>
                  </a:cubicBezTo>
                  <a:cubicBezTo>
                    <a:pt x="35" y="401"/>
                    <a:pt x="35" y="405"/>
                    <a:pt x="35" y="409"/>
                  </a:cubicBezTo>
                  <a:cubicBezTo>
                    <a:pt x="35" y="413"/>
                    <a:pt x="34" y="416"/>
                    <a:pt x="34" y="420"/>
                  </a:cubicBezTo>
                  <a:cubicBezTo>
                    <a:pt x="34" y="426"/>
                    <a:pt x="34" y="426"/>
                    <a:pt x="34" y="426"/>
                  </a:cubicBezTo>
                  <a:cubicBezTo>
                    <a:pt x="34" y="434"/>
                    <a:pt x="34" y="434"/>
                    <a:pt x="34" y="434"/>
                  </a:cubicBezTo>
                  <a:cubicBezTo>
                    <a:pt x="33" y="446"/>
                    <a:pt x="33" y="457"/>
                    <a:pt x="32" y="468"/>
                  </a:cubicBezTo>
                  <a:cubicBezTo>
                    <a:pt x="32" y="476"/>
                    <a:pt x="32" y="476"/>
                    <a:pt x="32" y="476"/>
                  </a:cubicBezTo>
                  <a:cubicBezTo>
                    <a:pt x="32" y="477"/>
                    <a:pt x="32" y="477"/>
                    <a:pt x="32" y="477"/>
                  </a:cubicBezTo>
                  <a:cubicBezTo>
                    <a:pt x="32" y="478"/>
                    <a:pt x="32" y="478"/>
                    <a:pt x="32" y="478"/>
                  </a:cubicBezTo>
                  <a:cubicBezTo>
                    <a:pt x="32" y="479"/>
                    <a:pt x="32" y="468"/>
                    <a:pt x="32" y="472"/>
                  </a:cubicBezTo>
                  <a:cubicBezTo>
                    <a:pt x="32" y="473"/>
                    <a:pt x="32" y="473"/>
                    <a:pt x="32" y="473"/>
                  </a:cubicBezTo>
                  <a:cubicBezTo>
                    <a:pt x="32" y="475"/>
                    <a:pt x="32" y="475"/>
                    <a:pt x="32" y="475"/>
                  </a:cubicBezTo>
                  <a:cubicBezTo>
                    <a:pt x="31" y="478"/>
                    <a:pt x="31" y="478"/>
                    <a:pt x="31" y="478"/>
                  </a:cubicBezTo>
                  <a:cubicBezTo>
                    <a:pt x="31" y="482"/>
                    <a:pt x="31" y="487"/>
                    <a:pt x="30" y="491"/>
                  </a:cubicBezTo>
                  <a:cubicBezTo>
                    <a:pt x="30" y="495"/>
                    <a:pt x="30" y="500"/>
                    <a:pt x="29" y="504"/>
                  </a:cubicBezTo>
                  <a:cubicBezTo>
                    <a:pt x="29" y="508"/>
                    <a:pt x="28" y="513"/>
                    <a:pt x="28" y="517"/>
                  </a:cubicBezTo>
                  <a:cubicBezTo>
                    <a:pt x="27" y="525"/>
                    <a:pt x="26" y="534"/>
                    <a:pt x="25" y="542"/>
                  </a:cubicBezTo>
                  <a:cubicBezTo>
                    <a:pt x="23" y="550"/>
                    <a:pt x="22" y="558"/>
                    <a:pt x="21" y="566"/>
                  </a:cubicBezTo>
                  <a:cubicBezTo>
                    <a:pt x="20" y="574"/>
                    <a:pt x="18" y="581"/>
                    <a:pt x="17" y="589"/>
                  </a:cubicBezTo>
                  <a:cubicBezTo>
                    <a:pt x="16" y="596"/>
                    <a:pt x="14" y="604"/>
                    <a:pt x="13" y="610"/>
                  </a:cubicBezTo>
                  <a:cubicBezTo>
                    <a:pt x="11" y="617"/>
                    <a:pt x="10" y="624"/>
                    <a:pt x="9" y="631"/>
                  </a:cubicBezTo>
                  <a:cubicBezTo>
                    <a:pt x="7" y="637"/>
                    <a:pt x="6" y="643"/>
                    <a:pt x="5" y="649"/>
                  </a:cubicBezTo>
                  <a:cubicBezTo>
                    <a:pt x="4" y="652"/>
                    <a:pt x="3" y="655"/>
                    <a:pt x="3" y="657"/>
                  </a:cubicBezTo>
                  <a:cubicBezTo>
                    <a:pt x="2" y="660"/>
                    <a:pt x="1" y="662"/>
                    <a:pt x="1" y="664"/>
                  </a:cubicBezTo>
                  <a:cubicBezTo>
                    <a:pt x="0" y="665"/>
                    <a:pt x="0" y="667"/>
                    <a:pt x="0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37" y="668"/>
                    <a:pt x="644" y="661"/>
                    <a:pt x="644" y="653"/>
                  </a:cubicBezTo>
                  <a:cubicBezTo>
                    <a:pt x="644" y="653"/>
                    <a:pt x="644" y="653"/>
                    <a:pt x="644" y="653"/>
                  </a:cubicBezTo>
                  <a:cubicBezTo>
                    <a:pt x="645" y="641"/>
                    <a:pt x="645" y="629"/>
                    <a:pt x="646" y="617"/>
                  </a:cubicBezTo>
                  <a:cubicBezTo>
                    <a:pt x="646" y="605"/>
                    <a:pt x="646" y="592"/>
                    <a:pt x="646" y="579"/>
                  </a:cubicBezTo>
                  <a:cubicBezTo>
                    <a:pt x="647" y="566"/>
                    <a:pt x="646" y="554"/>
                    <a:pt x="646" y="540"/>
                  </a:cubicBezTo>
                  <a:cubicBezTo>
                    <a:pt x="646" y="534"/>
                    <a:pt x="646" y="527"/>
                    <a:pt x="646" y="521"/>
                  </a:cubicBezTo>
                  <a:close/>
                  <a:moveTo>
                    <a:pt x="646" y="521"/>
                  </a:moveTo>
                  <a:cubicBezTo>
                    <a:pt x="646" y="521"/>
                    <a:pt x="646" y="521"/>
                    <a:pt x="646" y="5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B2F86D86-F808-0F77-B40E-B9F3CE654F84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308607" y="2974821"/>
              <a:ext cx="139853" cy="147113"/>
            </a:xfrm>
            <a:custGeom>
              <a:avLst/>
              <a:gdLst>
                <a:gd name="T0" fmla="*/ 803 w 807"/>
                <a:gd name="T1" fmla="*/ 633 h 849"/>
                <a:gd name="T2" fmla="*/ 790 w 807"/>
                <a:gd name="T3" fmla="*/ 605 h 849"/>
                <a:gd name="T4" fmla="*/ 767 w 807"/>
                <a:gd name="T5" fmla="*/ 558 h 849"/>
                <a:gd name="T6" fmla="*/ 753 w 807"/>
                <a:gd name="T7" fmla="*/ 532 h 849"/>
                <a:gd name="T8" fmla="*/ 721 w 807"/>
                <a:gd name="T9" fmla="*/ 476 h 849"/>
                <a:gd name="T10" fmla="*/ 703 w 807"/>
                <a:gd name="T11" fmla="*/ 446 h 849"/>
                <a:gd name="T12" fmla="*/ 640 w 807"/>
                <a:gd name="T13" fmla="*/ 351 h 849"/>
                <a:gd name="T14" fmla="*/ 623 w 807"/>
                <a:gd name="T15" fmla="*/ 327 h 849"/>
                <a:gd name="T16" fmla="*/ 592 w 807"/>
                <a:gd name="T17" fmla="*/ 288 h 849"/>
                <a:gd name="T18" fmla="*/ 554 w 807"/>
                <a:gd name="T19" fmla="*/ 242 h 849"/>
                <a:gd name="T20" fmla="*/ 529 w 807"/>
                <a:gd name="T21" fmla="*/ 213 h 849"/>
                <a:gd name="T22" fmla="*/ 490 w 807"/>
                <a:gd name="T23" fmla="*/ 171 h 849"/>
                <a:gd name="T24" fmla="*/ 439 w 807"/>
                <a:gd name="T25" fmla="*/ 121 h 849"/>
                <a:gd name="T26" fmla="*/ 392 w 807"/>
                <a:gd name="T27" fmla="*/ 78 h 849"/>
                <a:gd name="T28" fmla="*/ 351 w 807"/>
                <a:gd name="T29" fmla="*/ 43 h 849"/>
                <a:gd name="T30" fmla="*/ 319 w 807"/>
                <a:gd name="T31" fmla="*/ 17 h 849"/>
                <a:gd name="T32" fmla="*/ 281 w 807"/>
                <a:gd name="T33" fmla="*/ 7 h 849"/>
                <a:gd name="T34" fmla="*/ 6 w 807"/>
                <a:gd name="T35" fmla="*/ 362 h 849"/>
                <a:gd name="T36" fmla="*/ 23 w 807"/>
                <a:gd name="T37" fmla="*/ 380 h 849"/>
                <a:gd name="T38" fmla="*/ 47 w 807"/>
                <a:gd name="T39" fmla="*/ 404 h 849"/>
                <a:gd name="T40" fmla="*/ 74 w 807"/>
                <a:gd name="T41" fmla="*/ 436 h 849"/>
                <a:gd name="T42" fmla="*/ 104 w 807"/>
                <a:gd name="T43" fmla="*/ 472 h 849"/>
                <a:gd name="T44" fmla="*/ 136 w 807"/>
                <a:gd name="T45" fmla="*/ 514 h 849"/>
                <a:gd name="T46" fmla="*/ 151 w 807"/>
                <a:gd name="T47" fmla="*/ 536 h 849"/>
                <a:gd name="T48" fmla="*/ 166 w 807"/>
                <a:gd name="T49" fmla="*/ 559 h 849"/>
                <a:gd name="T50" fmla="*/ 195 w 807"/>
                <a:gd name="T51" fmla="*/ 606 h 849"/>
                <a:gd name="T52" fmla="*/ 201 w 807"/>
                <a:gd name="T53" fmla="*/ 618 h 849"/>
                <a:gd name="T54" fmla="*/ 232 w 807"/>
                <a:gd name="T55" fmla="*/ 677 h 849"/>
                <a:gd name="T56" fmla="*/ 248 w 807"/>
                <a:gd name="T57" fmla="*/ 711 h 849"/>
                <a:gd name="T58" fmla="*/ 262 w 807"/>
                <a:gd name="T59" fmla="*/ 743 h 849"/>
                <a:gd name="T60" fmla="*/ 273 w 807"/>
                <a:gd name="T61" fmla="*/ 772 h 849"/>
                <a:gd name="T62" fmla="*/ 282 w 807"/>
                <a:gd name="T63" fmla="*/ 795 h 849"/>
                <a:gd name="T64" fmla="*/ 291 w 807"/>
                <a:gd name="T65" fmla="*/ 823 h 849"/>
                <a:gd name="T66" fmla="*/ 316 w 807"/>
                <a:gd name="T67" fmla="*/ 846 h 849"/>
                <a:gd name="T68" fmla="*/ 795 w 807"/>
                <a:gd name="T69" fmla="*/ 654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07" h="849">
                  <a:moveTo>
                    <a:pt x="795" y="654"/>
                  </a:moveTo>
                  <a:cubicBezTo>
                    <a:pt x="803" y="651"/>
                    <a:pt x="807" y="641"/>
                    <a:pt x="803" y="633"/>
                  </a:cubicBezTo>
                  <a:cubicBezTo>
                    <a:pt x="801" y="629"/>
                    <a:pt x="799" y="625"/>
                    <a:pt x="797" y="620"/>
                  </a:cubicBezTo>
                  <a:cubicBezTo>
                    <a:pt x="795" y="615"/>
                    <a:pt x="792" y="610"/>
                    <a:pt x="790" y="605"/>
                  </a:cubicBezTo>
                  <a:cubicBezTo>
                    <a:pt x="787" y="598"/>
                    <a:pt x="783" y="591"/>
                    <a:pt x="779" y="583"/>
                  </a:cubicBezTo>
                  <a:cubicBezTo>
                    <a:pt x="775" y="575"/>
                    <a:pt x="771" y="566"/>
                    <a:pt x="767" y="558"/>
                  </a:cubicBezTo>
                  <a:cubicBezTo>
                    <a:pt x="764" y="553"/>
                    <a:pt x="762" y="549"/>
                    <a:pt x="760" y="545"/>
                  </a:cubicBezTo>
                  <a:cubicBezTo>
                    <a:pt x="758" y="541"/>
                    <a:pt x="755" y="536"/>
                    <a:pt x="753" y="532"/>
                  </a:cubicBezTo>
                  <a:cubicBezTo>
                    <a:pt x="748" y="523"/>
                    <a:pt x="743" y="514"/>
                    <a:pt x="738" y="505"/>
                  </a:cubicBezTo>
                  <a:cubicBezTo>
                    <a:pt x="732" y="495"/>
                    <a:pt x="727" y="486"/>
                    <a:pt x="721" y="476"/>
                  </a:cubicBezTo>
                  <a:cubicBezTo>
                    <a:pt x="718" y="471"/>
                    <a:pt x="715" y="466"/>
                    <a:pt x="712" y="461"/>
                  </a:cubicBezTo>
                  <a:cubicBezTo>
                    <a:pt x="709" y="456"/>
                    <a:pt x="706" y="451"/>
                    <a:pt x="703" y="446"/>
                  </a:cubicBezTo>
                  <a:cubicBezTo>
                    <a:pt x="696" y="436"/>
                    <a:pt x="690" y="425"/>
                    <a:pt x="683" y="415"/>
                  </a:cubicBezTo>
                  <a:cubicBezTo>
                    <a:pt x="669" y="394"/>
                    <a:pt x="655" y="372"/>
                    <a:pt x="640" y="351"/>
                  </a:cubicBezTo>
                  <a:cubicBezTo>
                    <a:pt x="636" y="346"/>
                    <a:pt x="632" y="341"/>
                    <a:pt x="628" y="335"/>
                  </a:cubicBezTo>
                  <a:cubicBezTo>
                    <a:pt x="623" y="327"/>
                    <a:pt x="623" y="327"/>
                    <a:pt x="623" y="327"/>
                  </a:cubicBezTo>
                  <a:cubicBezTo>
                    <a:pt x="616" y="320"/>
                    <a:pt x="616" y="320"/>
                    <a:pt x="616" y="320"/>
                  </a:cubicBezTo>
                  <a:cubicBezTo>
                    <a:pt x="608" y="309"/>
                    <a:pt x="600" y="299"/>
                    <a:pt x="592" y="288"/>
                  </a:cubicBezTo>
                  <a:cubicBezTo>
                    <a:pt x="584" y="278"/>
                    <a:pt x="575" y="268"/>
                    <a:pt x="567" y="258"/>
                  </a:cubicBezTo>
                  <a:cubicBezTo>
                    <a:pt x="563" y="252"/>
                    <a:pt x="559" y="247"/>
                    <a:pt x="554" y="242"/>
                  </a:cubicBezTo>
                  <a:cubicBezTo>
                    <a:pt x="550" y="237"/>
                    <a:pt x="546" y="233"/>
                    <a:pt x="542" y="228"/>
                  </a:cubicBezTo>
                  <a:cubicBezTo>
                    <a:pt x="537" y="223"/>
                    <a:pt x="533" y="218"/>
                    <a:pt x="529" y="213"/>
                  </a:cubicBezTo>
                  <a:cubicBezTo>
                    <a:pt x="524" y="208"/>
                    <a:pt x="520" y="203"/>
                    <a:pt x="516" y="199"/>
                  </a:cubicBezTo>
                  <a:cubicBezTo>
                    <a:pt x="507" y="190"/>
                    <a:pt x="498" y="180"/>
                    <a:pt x="490" y="171"/>
                  </a:cubicBezTo>
                  <a:cubicBezTo>
                    <a:pt x="482" y="162"/>
                    <a:pt x="473" y="154"/>
                    <a:pt x="464" y="146"/>
                  </a:cubicBezTo>
                  <a:cubicBezTo>
                    <a:pt x="456" y="137"/>
                    <a:pt x="448" y="129"/>
                    <a:pt x="439" y="121"/>
                  </a:cubicBezTo>
                  <a:cubicBezTo>
                    <a:pt x="431" y="113"/>
                    <a:pt x="423" y="106"/>
                    <a:pt x="415" y="99"/>
                  </a:cubicBezTo>
                  <a:cubicBezTo>
                    <a:pt x="408" y="91"/>
                    <a:pt x="400" y="85"/>
                    <a:pt x="392" y="78"/>
                  </a:cubicBezTo>
                  <a:cubicBezTo>
                    <a:pt x="385" y="72"/>
                    <a:pt x="378" y="65"/>
                    <a:pt x="371" y="60"/>
                  </a:cubicBezTo>
                  <a:cubicBezTo>
                    <a:pt x="364" y="54"/>
                    <a:pt x="358" y="48"/>
                    <a:pt x="351" y="43"/>
                  </a:cubicBezTo>
                  <a:cubicBezTo>
                    <a:pt x="345" y="38"/>
                    <a:pt x="339" y="34"/>
                    <a:pt x="334" y="29"/>
                  </a:cubicBezTo>
                  <a:cubicBezTo>
                    <a:pt x="329" y="25"/>
                    <a:pt x="324" y="21"/>
                    <a:pt x="319" y="17"/>
                  </a:cubicBezTo>
                  <a:cubicBezTo>
                    <a:pt x="312" y="12"/>
                    <a:pt x="307" y="8"/>
                    <a:pt x="302" y="5"/>
                  </a:cubicBezTo>
                  <a:cubicBezTo>
                    <a:pt x="296" y="0"/>
                    <a:pt x="286" y="1"/>
                    <a:pt x="281" y="7"/>
                  </a:cubicBezTo>
                  <a:cubicBezTo>
                    <a:pt x="5" y="341"/>
                    <a:pt x="5" y="341"/>
                    <a:pt x="5" y="341"/>
                  </a:cubicBezTo>
                  <a:cubicBezTo>
                    <a:pt x="0" y="347"/>
                    <a:pt x="0" y="357"/>
                    <a:pt x="6" y="362"/>
                  </a:cubicBezTo>
                  <a:cubicBezTo>
                    <a:pt x="8" y="365"/>
                    <a:pt x="11" y="367"/>
                    <a:pt x="14" y="370"/>
                  </a:cubicBezTo>
                  <a:cubicBezTo>
                    <a:pt x="17" y="373"/>
                    <a:pt x="20" y="376"/>
                    <a:pt x="23" y="380"/>
                  </a:cubicBezTo>
                  <a:cubicBezTo>
                    <a:pt x="27" y="383"/>
                    <a:pt x="30" y="387"/>
                    <a:pt x="34" y="391"/>
                  </a:cubicBezTo>
                  <a:cubicBezTo>
                    <a:pt x="38" y="395"/>
                    <a:pt x="42" y="400"/>
                    <a:pt x="47" y="404"/>
                  </a:cubicBezTo>
                  <a:cubicBezTo>
                    <a:pt x="51" y="409"/>
                    <a:pt x="55" y="414"/>
                    <a:pt x="60" y="419"/>
                  </a:cubicBezTo>
                  <a:cubicBezTo>
                    <a:pt x="65" y="425"/>
                    <a:pt x="70" y="430"/>
                    <a:pt x="74" y="436"/>
                  </a:cubicBezTo>
                  <a:cubicBezTo>
                    <a:pt x="79" y="441"/>
                    <a:pt x="84" y="447"/>
                    <a:pt x="89" y="453"/>
                  </a:cubicBezTo>
                  <a:cubicBezTo>
                    <a:pt x="94" y="459"/>
                    <a:pt x="99" y="466"/>
                    <a:pt x="104" y="472"/>
                  </a:cubicBezTo>
                  <a:cubicBezTo>
                    <a:pt x="109" y="479"/>
                    <a:pt x="115" y="486"/>
                    <a:pt x="120" y="493"/>
                  </a:cubicBezTo>
                  <a:cubicBezTo>
                    <a:pt x="125" y="500"/>
                    <a:pt x="130" y="507"/>
                    <a:pt x="136" y="514"/>
                  </a:cubicBezTo>
                  <a:cubicBezTo>
                    <a:pt x="138" y="518"/>
                    <a:pt x="141" y="521"/>
                    <a:pt x="143" y="525"/>
                  </a:cubicBezTo>
                  <a:cubicBezTo>
                    <a:pt x="146" y="529"/>
                    <a:pt x="148" y="532"/>
                    <a:pt x="151" y="536"/>
                  </a:cubicBezTo>
                  <a:cubicBezTo>
                    <a:pt x="153" y="540"/>
                    <a:pt x="156" y="544"/>
                    <a:pt x="159" y="547"/>
                  </a:cubicBezTo>
                  <a:cubicBezTo>
                    <a:pt x="161" y="551"/>
                    <a:pt x="163" y="555"/>
                    <a:pt x="166" y="559"/>
                  </a:cubicBezTo>
                  <a:cubicBezTo>
                    <a:pt x="171" y="567"/>
                    <a:pt x="176" y="574"/>
                    <a:pt x="181" y="582"/>
                  </a:cubicBezTo>
                  <a:cubicBezTo>
                    <a:pt x="185" y="590"/>
                    <a:pt x="190" y="598"/>
                    <a:pt x="195" y="606"/>
                  </a:cubicBezTo>
                  <a:cubicBezTo>
                    <a:pt x="198" y="612"/>
                    <a:pt x="198" y="612"/>
                    <a:pt x="198" y="612"/>
                  </a:cubicBezTo>
                  <a:cubicBezTo>
                    <a:pt x="201" y="618"/>
                    <a:pt x="201" y="618"/>
                    <a:pt x="201" y="618"/>
                  </a:cubicBezTo>
                  <a:cubicBezTo>
                    <a:pt x="204" y="622"/>
                    <a:pt x="206" y="626"/>
                    <a:pt x="208" y="630"/>
                  </a:cubicBezTo>
                  <a:cubicBezTo>
                    <a:pt x="217" y="645"/>
                    <a:pt x="224" y="662"/>
                    <a:pt x="232" y="677"/>
                  </a:cubicBezTo>
                  <a:cubicBezTo>
                    <a:pt x="236" y="685"/>
                    <a:pt x="239" y="692"/>
                    <a:pt x="243" y="700"/>
                  </a:cubicBezTo>
                  <a:cubicBezTo>
                    <a:pt x="245" y="703"/>
                    <a:pt x="246" y="707"/>
                    <a:pt x="248" y="711"/>
                  </a:cubicBezTo>
                  <a:cubicBezTo>
                    <a:pt x="250" y="714"/>
                    <a:pt x="251" y="718"/>
                    <a:pt x="253" y="722"/>
                  </a:cubicBezTo>
                  <a:cubicBezTo>
                    <a:pt x="256" y="729"/>
                    <a:pt x="259" y="736"/>
                    <a:pt x="262" y="743"/>
                  </a:cubicBezTo>
                  <a:cubicBezTo>
                    <a:pt x="264" y="750"/>
                    <a:pt x="267" y="756"/>
                    <a:pt x="270" y="762"/>
                  </a:cubicBezTo>
                  <a:cubicBezTo>
                    <a:pt x="271" y="766"/>
                    <a:pt x="272" y="769"/>
                    <a:pt x="273" y="772"/>
                  </a:cubicBezTo>
                  <a:cubicBezTo>
                    <a:pt x="274" y="775"/>
                    <a:pt x="276" y="778"/>
                    <a:pt x="276" y="780"/>
                  </a:cubicBezTo>
                  <a:cubicBezTo>
                    <a:pt x="278" y="786"/>
                    <a:pt x="280" y="791"/>
                    <a:pt x="282" y="795"/>
                  </a:cubicBezTo>
                  <a:cubicBezTo>
                    <a:pt x="283" y="800"/>
                    <a:pt x="285" y="804"/>
                    <a:pt x="286" y="808"/>
                  </a:cubicBezTo>
                  <a:cubicBezTo>
                    <a:pt x="288" y="813"/>
                    <a:pt x="290" y="819"/>
                    <a:pt x="291" y="823"/>
                  </a:cubicBezTo>
                  <a:cubicBezTo>
                    <a:pt x="293" y="828"/>
                    <a:pt x="294" y="833"/>
                    <a:pt x="296" y="836"/>
                  </a:cubicBezTo>
                  <a:cubicBezTo>
                    <a:pt x="298" y="845"/>
                    <a:pt x="308" y="849"/>
                    <a:pt x="316" y="846"/>
                  </a:cubicBezTo>
                  <a:lnTo>
                    <a:pt x="795" y="654"/>
                  </a:lnTo>
                  <a:close/>
                  <a:moveTo>
                    <a:pt x="795" y="654"/>
                  </a:moveTo>
                  <a:cubicBezTo>
                    <a:pt x="795" y="654"/>
                    <a:pt x="795" y="654"/>
                    <a:pt x="795" y="6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58E8D028-F30A-FD14-12FA-767B36632BA9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198455" y="2921652"/>
              <a:ext cx="46055" cy="65123"/>
            </a:xfrm>
            <a:custGeom>
              <a:avLst/>
              <a:gdLst>
                <a:gd name="T0" fmla="*/ 26 w 266"/>
                <a:gd name="T1" fmla="*/ 364 h 376"/>
                <a:gd name="T2" fmla="*/ 40 w 266"/>
                <a:gd name="T3" fmla="*/ 366 h 376"/>
                <a:gd name="T4" fmla="*/ 56 w 266"/>
                <a:gd name="T5" fmla="*/ 369 h 376"/>
                <a:gd name="T6" fmla="*/ 74 w 266"/>
                <a:gd name="T7" fmla="*/ 372 h 376"/>
                <a:gd name="T8" fmla="*/ 92 w 266"/>
                <a:gd name="T9" fmla="*/ 376 h 376"/>
                <a:gd name="T10" fmla="*/ 266 w 266"/>
                <a:gd name="T11" fmla="*/ 20 h 376"/>
                <a:gd name="T12" fmla="*/ 240 w 266"/>
                <a:gd name="T13" fmla="*/ 16 h 376"/>
                <a:gd name="T14" fmla="*/ 223 w 266"/>
                <a:gd name="T15" fmla="*/ 13 h 376"/>
                <a:gd name="T16" fmla="*/ 207 w 266"/>
                <a:gd name="T17" fmla="*/ 11 h 376"/>
                <a:gd name="T18" fmla="*/ 175 w 266"/>
                <a:gd name="T19" fmla="*/ 7 h 376"/>
                <a:gd name="T20" fmla="*/ 145 w 266"/>
                <a:gd name="T21" fmla="*/ 5 h 376"/>
                <a:gd name="T22" fmla="*/ 117 w 266"/>
                <a:gd name="T23" fmla="*/ 3 h 376"/>
                <a:gd name="T24" fmla="*/ 92 w 266"/>
                <a:gd name="T25" fmla="*/ 2 h 376"/>
                <a:gd name="T26" fmla="*/ 71 w 266"/>
                <a:gd name="T27" fmla="*/ 1 h 376"/>
                <a:gd name="T28" fmla="*/ 52 w 266"/>
                <a:gd name="T29" fmla="*/ 0 h 376"/>
                <a:gd name="T30" fmla="*/ 32 w 266"/>
                <a:gd name="T31" fmla="*/ 0 h 376"/>
                <a:gd name="T32" fmla="*/ 16 w 266"/>
                <a:gd name="T33" fmla="*/ 15 h 376"/>
                <a:gd name="T34" fmla="*/ 0 w 266"/>
                <a:gd name="T35" fmla="*/ 346 h 376"/>
                <a:gd name="T36" fmla="*/ 14 w 266"/>
                <a:gd name="T37" fmla="*/ 363 h 376"/>
                <a:gd name="T38" fmla="*/ 26 w 266"/>
                <a:gd name="T39" fmla="*/ 364 h 376"/>
                <a:gd name="T40" fmla="*/ 26 w 266"/>
                <a:gd name="T41" fmla="*/ 364 h 376"/>
                <a:gd name="T42" fmla="*/ 26 w 266"/>
                <a:gd name="T43" fmla="*/ 364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6" h="376">
                  <a:moveTo>
                    <a:pt x="26" y="364"/>
                  </a:moveTo>
                  <a:cubicBezTo>
                    <a:pt x="30" y="365"/>
                    <a:pt x="35" y="366"/>
                    <a:pt x="40" y="366"/>
                  </a:cubicBezTo>
                  <a:cubicBezTo>
                    <a:pt x="45" y="367"/>
                    <a:pt x="50" y="368"/>
                    <a:pt x="56" y="369"/>
                  </a:cubicBezTo>
                  <a:cubicBezTo>
                    <a:pt x="62" y="370"/>
                    <a:pt x="68" y="371"/>
                    <a:pt x="74" y="372"/>
                  </a:cubicBezTo>
                  <a:cubicBezTo>
                    <a:pt x="80" y="373"/>
                    <a:pt x="86" y="375"/>
                    <a:pt x="92" y="376"/>
                  </a:cubicBezTo>
                  <a:cubicBezTo>
                    <a:pt x="266" y="20"/>
                    <a:pt x="266" y="20"/>
                    <a:pt x="266" y="20"/>
                  </a:cubicBezTo>
                  <a:cubicBezTo>
                    <a:pt x="257" y="18"/>
                    <a:pt x="249" y="17"/>
                    <a:pt x="240" y="16"/>
                  </a:cubicBezTo>
                  <a:cubicBezTo>
                    <a:pt x="235" y="15"/>
                    <a:pt x="229" y="14"/>
                    <a:pt x="223" y="13"/>
                  </a:cubicBezTo>
                  <a:cubicBezTo>
                    <a:pt x="218" y="13"/>
                    <a:pt x="212" y="12"/>
                    <a:pt x="207" y="11"/>
                  </a:cubicBezTo>
                  <a:cubicBezTo>
                    <a:pt x="196" y="10"/>
                    <a:pt x="185" y="9"/>
                    <a:pt x="175" y="7"/>
                  </a:cubicBezTo>
                  <a:cubicBezTo>
                    <a:pt x="164" y="7"/>
                    <a:pt x="154" y="6"/>
                    <a:pt x="145" y="5"/>
                  </a:cubicBezTo>
                  <a:cubicBezTo>
                    <a:pt x="135" y="4"/>
                    <a:pt x="126" y="3"/>
                    <a:pt x="117" y="3"/>
                  </a:cubicBezTo>
                  <a:cubicBezTo>
                    <a:pt x="108" y="2"/>
                    <a:pt x="100" y="2"/>
                    <a:pt x="92" y="2"/>
                  </a:cubicBezTo>
                  <a:cubicBezTo>
                    <a:pt x="85" y="1"/>
                    <a:pt x="77" y="1"/>
                    <a:pt x="71" y="1"/>
                  </a:cubicBezTo>
                  <a:cubicBezTo>
                    <a:pt x="64" y="0"/>
                    <a:pt x="58" y="0"/>
                    <a:pt x="52" y="0"/>
                  </a:cubicBezTo>
                  <a:cubicBezTo>
                    <a:pt x="44" y="0"/>
                    <a:pt x="37" y="0"/>
                    <a:pt x="32" y="0"/>
                  </a:cubicBezTo>
                  <a:cubicBezTo>
                    <a:pt x="24" y="0"/>
                    <a:pt x="17" y="7"/>
                    <a:pt x="16" y="15"/>
                  </a:cubicBezTo>
                  <a:cubicBezTo>
                    <a:pt x="0" y="346"/>
                    <a:pt x="0" y="346"/>
                    <a:pt x="0" y="346"/>
                  </a:cubicBezTo>
                  <a:cubicBezTo>
                    <a:pt x="0" y="355"/>
                    <a:pt x="6" y="362"/>
                    <a:pt x="14" y="363"/>
                  </a:cubicBezTo>
                  <a:cubicBezTo>
                    <a:pt x="17" y="363"/>
                    <a:pt x="21" y="364"/>
                    <a:pt x="26" y="364"/>
                  </a:cubicBezTo>
                  <a:close/>
                  <a:moveTo>
                    <a:pt x="26" y="364"/>
                  </a:moveTo>
                  <a:cubicBezTo>
                    <a:pt x="26" y="364"/>
                    <a:pt x="26" y="364"/>
                    <a:pt x="26" y="3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463EBFBC-64C2-B4D5-0513-0A4C1E170153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278319" y="2938959"/>
              <a:ext cx="58229" cy="84557"/>
            </a:xfrm>
            <a:custGeom>
              <a:avLst/>
              <a:gdLst>
                <a:gd name="T0" fmla="*/ 33 w 336"/>
                <a:gd name="T1" fmla="*/ 447 h 488"/>
                <a:gd name="T2" fmla="*/ 46 w 336"/>
                <a:gd name="T3" fmla="*/ 457 h 488"/>
                <a:gd name="T4" fmla="*/ 58 w 336"/>
                <a:gd name="T5" fmla="*/ 465 h 488"/>
                <a:gd name="T6" fmla="*/ 64 w 336"/>
                <a:gd name="T7" fmla="*/ 470 h 488"/>
                <a:gd name="T8" fmla="*/ 70 w 336"/>
                <a:gd name="T9" fmla="*/ 474 h 488"/>
                <a:gd name="T10" fmla="*/ 82 w 336"/>
                <a:gd name="T11" fmla="*/ 483 h 488"/>
                <a:gd name="T12" fmla="*/ 104 w 336"/>
                <a:gd name="T13" fmla="*/ 479 h 488"/>
                <a:gd name="T14" fmla="*/ 331 w 336"/>
                <a:gd name="T15" fmla="*/ 132 h 488"/>
                <a:gd name="T16" fmla="*/ 326 w 336"/>
                <a:gd name="T17" fmla="*/ 110 h 488"/>
                <a:gd name="T18" fmla="*/ 314 w 336"/>
                <a:gd name="T19" fmla="*/ 103 h 488"/>
                <a:gd name="T20" fmla="*/ 307 w 336"/>
                <a:gd name="T21" fmla="*/ 99 h 488"/>
                <a:gd name="T22" fmla="*/ 299 w 336"/>
                <a:gd name="T23" fmla="*/ 95 h 488"/>
                <a:gd name="T24" fmla="*/ 278 w 336"/>
                <a:gd name="T25" fmla="*/ 83 h 488"/>
                <a:gd name="T26" fmla="*/ 254 w 336"/>
                <a:gd name="T27" fmla="*/ 70 h 488"/>
                <a:gd name="T28" fmla="*/ 229 w 336"/>
                <a:gd name="T29" fmla="*/ 58 h 488"/>
                <a:gd name="T30" fmla="*/ 202 w 336"/>
                <a:gd name="T31" fmla="*/ 44 h 488"/>
                <a:gd name="T32" fmla="*/ 172 w 336"/>
                <a:gd name="T33" fmla="*/ 31 h 488"/>
                <a:gd name="T34" fmla="*/ 141 w 336"/>
                <a:gd name="T35" fmla="*/ 17 h 488"/>
                <a:gd name="T36" fmla="*/ 107 w 336"/>
                <a:gd name="T37" fmla="*/ 3 h 488"/>
                <a:gd name="T38" fmla="*/ 99 w 336"/>
                <a:gd name="T39" fmla="*/ 0 h 488"/>
                <a:gd name="T40" fmla="*/ 0 w 336"/>
                <a:gd name="T41" fmla="*/ 426 h 488"/>
                <a:gd name="T42" fmla="*/ 16 w 336"/>
                <a:gd name="T43" fmla="*/ 436 h 488"/>
                <a:gd name="T44" fmla="*/ 33 w 336"/>
                <a:gd name="T45" fmla="*/ 447 h 488"/>
                <a:gd name="T46" fmla="*/ 33 w 336"/>
                <a:gd name="T47" fmla="*/ 447 h 488"/>
                <a:gd name="T48" fmla="*/ 33 w 336"/>
                <a:gd name="T49" fmla="*/ 447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36" h="488">
                  <a:moveTo>
                    <a:pt x="33" y="447"/>
                  </a:moveTo>
                  <a:cubicBezTo>
                    <a:pt x="37" y="450"/>
                    <a:pt x="42" y="454"/>
                    <a:pt x="46" y="457"/>
                  </a:cubicBezTo>
                  <a:cubicBezTo>
                    <a:pt x="50" y="460"/>
                    <a:pt x="54" y="462"/>
                    <a:pt x="58" y="465"/>
                  </a:cubicBezTo>
                  <a:cubicBezTo>
                    <a:pt x="59" y="466"/>
                    <a:pt x="62" y="468"/>
                    <a:pt x="64" y="470"/>
                  </a:cubicBezTo>
                  <a:cubicBezTo>
                    <a:pt x="66" y="471"/>
                    <a:pt x="68" y="473"/>
                    <a:pt x="70" y="474"/>
                  </a:cubicBezTo>
                  <a:cubicBezTo>
                    <a:pt x="75" y="477"/>
                    <a:pt x="78" y="480"/>
                    <a:pt x="82" y="483"/>
                  </a:cubicBezTo>
                  <a:cubicBezTo>
                    <a:pt x="89" y="488"/>
                    <a:pt x="99" y="486"/>
                    <a:pt x="104" y="479"/>
                  </a:cubicBezTo>
                  <a:cubicBezTo>
                    <a:pt x="331" y="132"/>
                    <a:pt x="331" y="132"/>
                    <a:pt x="331" y="132"/>
                  </a:cubicBezTo>
                  <a:cubicBezTo>
                    <a:pt x="336" y="125"/>
                    <a:pt x="334" y="115"/>
                    <a:pt x="326" y="110"/>
                  </a:cubicBezTo>
                  <a:cubicBezTo>
                    <a:pt x="323" y="108"/>
                    <a:pt x="319" y="106"/>
                    <a:pt x="314" y="103"/>
                  </a:cubicBezTo>
                  <a:cubicBezTo>
                    <a:pt x="312" y="102"/>
                    <a:pt x="310" y="101"/>
                    <a:pt x="307" y="99"/>
                  </a:cubicBezTo>
                  <a:cubicBezTo>
                    <a:pt x="305" y="98"/>
                    <a:pt x="302" y="96"/>
                    <a:pt x="299" y="95"/>
                  </a:cubicBezTo>
                  <a:cubicBezTo>
                    <a:pt x="293" y="91"/>
                    <a:pt x="286" y="87"/>
                    <a:pt x="278" y="83"/>
                  </a:cubicBezTo>
                  <a:cubicBezTo>
                    <a:pt x="271" y="79"/>
                    <a:pt x="263" y="75"/>
                    <a:pt x="254" y="70"/>
                  </a:cubicBezTo>
                  <a:cubicBezTo>
                    <a:pt x="246" y="66"/>
                    <a:pt x="238" y="62"/>
                    <a:pt x="229" y="58"/>
                  </a:cubicBezTo>
                  <a:cubicBezTo>
                    <a:pt x="220" y="53"/>
                    <a:pt x="211" y="49"/>
                    <a:pt x="202" y="44"/>
                  </a:cubicBezTo>
                  <a:cubicBezTo>
                    <a:pt x="192" y="40"/>
                    <a:pt x="182" y="35"/>
                    <a:pt x="172" y="31"/>
                  </a:cubicBezTo>
                  <a:cubicBezTo>
                    <a:pt x="162" y="26"/>
                    <a:pt x="151" y="21"/>
                    <a:pt x="141" y="17"/>
                  </a:cubicBezTo>
                  <a:cubicBezTo>
                    <a:pt x="130" y="12"/>
                    <a:pt x="119" y="8"/>
                    <a:pt x="107" y="3"/>
                  </a:cubicBezTo>
                  <a:cubicBezTo>
                    <a:pt x="104" y="2"/>
                    <a:pt x="101" y="1"/>
                    <a:pt x="99" y="0"/>
                  </a:cubicBezTo>
                  <a:cubicBezTo>
                    <a:pt x="0" y="426"/>
                    <a:pt x="0" y="426"/>
                    <a:pt x="0" y="426"/>
                  </a:cubicBezTo>
                  <a:cubicBezTo>
                    <a:pt x="6" y="429"/>
                    <a:pt x="11" y="433"/>
                    <a:pt x="16" y="436"/>
                  </a:cubicBezTo>
                  <a:cubicBezTo>
                    <a:pt x="22" y="440"/>
                    <a:pt x="27" y="443"/>
                    <a:pt x="33" y="447"/>
                  </a:cubicBezTo>
                  <a:close/>
                  <a:moveTo>
                    <a:pt x="33" y="447"/>
                  </a:moveTo>
                  <a:cubicBezTo>
                    <a:pt x="33" y="447"/>
                    <a:pt x="33" y="447"/>
                    <a:pt x="33" y="4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9E062DCF-C4C6-6782-4E14-00B660525A8B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049949" y="2923045"/>
              <a:ext cx="130099" cy="86977"/>
            </a:xfrm>
            <a:custGeom>
              <a:avLst/>
              <a:gdLst>
                <a:gd name="T0" fmla="*/ 591 w 751"/>
                <a:gd name="T1" fmla="*/ 353 h 502"/>
                <a:gd name="T2" fmla="*/ 628 w 751"/>
                <a:gd name="T3" fmla="*/ 349 h 502"/>
                <a:gd name="T4" fmla="*/ 661 w 751"/>
                <a:gd name="T5" fmla="*/ 347 h 502"/>
                <a:gd name="T6" fmla="*/ 689 w 751"/>
                <a:gd name="T7" fmla="*/ 346 h 502"/>
                <a:gd name="T8" fmla="*/ 720 w 751"/>
                <a:gd name="T9" fmla="*/ 345 h 502"/>
                <a:gd name="T10" fmla="*/ 750 w 751"/>
                <a:gd name="T11" fmla="*/ 328 h 502"/>
                <a:gd name="T12" fmla="*/ 712 w 751"/>
                <a:gd name="T13" fmla="*/ 2 h 502"/>
                <a:gd name="T14" fmla="*/ 682 w 751"/>
                <a:gd name="T15" fmla="*/ 5 h 502"/>
                <a:gd name="T16" fmla="*/ 633 w 751"/>
                <a:gd name="T17" fmla="*/ 13 h 502"/>
                <a:gd name="T18" fmla="*/ 606 w 751"/>
                <a:gd name="T19" fmla="*/ 18 h 502"/>
                <a:gd name="T20" fmla="*/ 546 w 751"/>
                <a:gd name="T21" fmla="*/ 30 h 502"/>
                <a:gd name="T22" fmla="*/ 514 w 751"/>
                <a:gd name="T23" fmla="*/ 38 h 502"/>
                <a:gd name="T24" fmla="*/ 446 w 751"/>
                <a:gd name="T25" fmla="*/ 58 h 502"/>
                <a:gd name="T26" fmla="*/ 411 w 751"/>
                <a:gd name="T27" fmla="*/ 69 h 502"/>
                <a:gd name="T28" fmla="*/ 376 w 751"/>
                <a:gd name="T29" fmla="*/ 81 h 502"/>
                <a:gd name="T30" fmla="*/ 306 w 751"/>
                <a:gd name="T31" fmla="*/ 109 h 502"/>
                <a:gd name="T32" fmla="*/ 272 w 751"/>
                <a:gd name="T33" fmla="*/ 124 h 502"/>
                <a:gd name="T34" fmla="*/ 239 w 751"/>
                <a:gd name="T35" fmla="*/ 140 h 502"/>
                <a:gd name="T36" fmla="*/ 177 w 751"/>
                <a:gd name="T37" fmla="*/ 172 h 502"/>
                <a:gd name="T38" fmla="*/ 122 w 751"/>
                <a:gd name="T39" fmla="*/ 204 h 502"/>
                <a:gd name="T40" fmla="*/ 75 w 751"/>
                <a:gd name="T41" fmla="*/ 234 h 502"/>
                <a:gd name="T42" fmla="*/ 38 w 751"/>
                <a:gd name="T43" fmla="*/ 259 h 502"/>
                <a:gd name="T44" fmla="*/ 8 w 751"/>
                <a:gd name="T45" fmla="*/ 281 h 502"/>
                <a:gd name="T46" fmla="*/ 134 w 751"/>
                <a:gd name="T47" fmla="*/ 493 h 502"/>
                <a:gd name="T48" fmla="*/ 167 w 751"/>
                <a:gd name="T49" fmla="*/ 491 h 502"/>
                <a:gd name="T50" fmla="*/ 195 w 751"/>
                <a:gd name="T51" fmla="*/ 476 h 502"/>
                <a:gd name="T52" fmla="*/ 232 w 751"/>
                <a:gd name="T53" fmla="*/ 458 h 502"/>
                <a:gd name="T54" fmla="*/ 276 w 751"/>
                <a:gd name="T55" fmla="*/ 438 h 502"/>
                <a:gd name="T56" fmla="*/ 326 w 751"/>
                <a:gd name="T57" fmla="*/ 418 h 502"/>
                <a:gd name="T58" fmla="*/ 367 w 751"/>
                <a:gd name="T59" fmla="*/ 403 h 502"/>
                <a:gd name="T60" fmla="*/ 395 w 751"/>
                <a:gd name="T61" fmla="*/ 394 h 502"/>
                <a:gd name="T62" fmla="*/ 437 w 751"/>
                <a:gd name="T63" fmla="*/ 382 h 502"/>
                <a:gd name="T64" fmla="*/ 481 w 751"/>
                <a:gd name="T65" fmla="*/ 372 h 502"/>
                <a:gd name="T66" fmla="*/ 509 w 751"/>
                <a:gd name="T67" fmla="*/ 366 h 502"/>
                <a:gd name="T68" fmla="*/ 551 w 751"/>
                <a:gd name="T69" fmla="*/ 358 h 502"/>
                <a:gd name="T70" fmla="*/ 578 w 751"/>
                <a:gd name="T71" fmla="*/ 355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51" h="502">
                  <a:moveTo>
                    <a:pt x="578" y="355"/>
                  </a:moveTo>
                  <a:cubicBezTo>
                    <a:pt x="582" y="354"/>
                    <a:pt x="586" y="353"/>
                    <a:pt x="591" y="353"/>
                  </a:cubicBezTo>
                  <a:cubicBezTo>
                    <a:pt x="595" y="353"/>
                    <a:pt x="599" y="352"/>
                    <a:pt x="603" y="352"/>
                  </a:cubicBezTo>
                  <a:cubicBezTo>
                    <a:pt x="612" y="351"/>
                    <a:pt x="620" y="350"/>
                    <a:pt x="628" y="349"/>
                  </a:cubicBezTo>
                  <a:cubicBezTo>
                    <a:pt x="636" y="349"/>
                    <a:pt x="643" y="348"/>
                    <a:pt x="651" y="348"/>
                  </a:cubicBezTo>
                  <a:cubicBezTo>
                    <a:pt x="654" y="347"/>
                    <a:pt x="658" y="347"/>
                    <a:pt x="661" y="347"/>
                  </a:cubicBezTo>
                  <a:cubicBezTo>
                    <a:pt x="665" y="347"/>
                    <a:pt x="668" y="346"/>
                    <a:pt x="671" y="346"/>
                  </a:cubicBezTo>
                  <a:cubicBezTo>
                    <a:pt x="678" y="346"/>
                    <a:pt x="683" y="346"/>
                    <a:pt x="689" y="346"/>
                  </a:cubicBezTo>
                  <a:cubicBezTo>
                    <a:pt x="694" y="346"/>
                    <a:pt x="700" y="346"/>
                    <a:pt x="704" y="345"/>
                  </a:cubicBezTo>
                  <a:cubicBezTo>
                    <a:pt x="710" y="345"/>
                    <a:pt x="716" y="345"/>
                    <a:pt x="720" y="345"/>
                  </a:cubicBezTo>
                  <a:cubicBezTo>
                    <a:pt x="726" y="345"/>
                    <a:pt x="730" y="345"/>
                    <a:pt x="734" y="345"/>
                  </a:cubicBezTo>
                  <a:cubicBezTo>
                    <a:pt x="744" y="345"/>
                    <a:pt x="751" y="337"/>
                    <a:pt x="750" y="328"/>
                  </a:cubicBezTo>
                  <a:cubicBezTo>
                    <a:pt x="730" y="16"/>
                    <a:pt x="730" y="16"/>
                    <a:pt x="730" y="16"/>
                  </a:cubicBezTo>
                  <a:cubicBezTo>
                    <a:pt x="729" y="7"/>
                    <a:pt x="721" y="0"/>
                    <a:pt x="712" y="2"/>
                  </a:cubicBezTo>
                  <a:cubicBezTo>
                    <a:pt x="708" y="2"/>
                    <a:pt x="703" y="3"/>
                    <a:pt x="698" y="3"/>
                  </a:cubicBezTo>
                  <a:cubicBezTo>
                    <a:pt x="693" y="4"/>
                    <a:pt x="688" y="5"/>
                    <a:pt x="682" y="5"/>
                  </a:cubicBezTo>
                  <a:cubicBezTo>
                    <a:pt x="675" y="6"/>
                    <a:pt x="667" y="8"/>
                    <a:pt x="659" y="9"/>
                  </a:cubicBezTo>
                  <a:cubicBezTo>
                    <a:pt x="651" y="10"/>
                    <a:pt x="642" y="11"/>
                    <a:pt x="633" y="13"/>
                  </a:cubicBezTo>
                  <a:cubicBezTo>
                    <a:pt x="629" y="13"/>
                    <a:pt x="624" y="14"/>
                    <a:pt x="620" y="15"/>
                  </a:cubicBezTo>
                  <a:cubicBezTo>
                    <a:pt x="615" y="16"/>
                    <a:pt x="611" y="17"/>
                    <a:pt x="606" y="18"/>
                  </a:cubicBezTo>
                  <a:cubicBezTo>
                    <a:pt x="597" y="19"/>
                    <a:pt x="587" y="21"/>
                    <a:pt x="577" y="23"/>
                  </a:cubicBezTo>
                  <a:cubicBezTo>
                    <a:pt x="567" y="26"/>
                    <a:pt x="557" y="28"/>
                    <a:pt x="546" y="30"/>
                  </a:cubicBezTo>
                  <a:cubicBezTo>
                    <a:pt x="541" y="32"/>
                    <a:pt x="536" y="33"/>
                    <a:pt x="530" y="34"/>
                  </a:cubicBezTo>
                  <a:cubicBezTo>
                    <a:pt x="525" y="35"/>
                    <a:pt x="519" y="37"/>
                    <a:pt x="514" y="38"/>
                  </a:cubicBezTo>
                  <a:cubicBezTo>
                    <a:pt x="503" y="41"/>
                    <a:pt x="492" y="44"/>
                    <a:pt x="480" y="47"/>
                  </a:cubicBezTo>
                  <a:cubicBezTo>
                    <a:pt x="469" y="51"/>
                    <a:pt x="458" y="54"/>
                    <a:pt x="446" y="58"/>
                  </a:cubicBezTo>
                  <a:cubicBezTo>
                    <a:pt x="440" y="59"/>
                    <a:pt x="434" y="61"/>
                    <a:pt x="428" y="63"/>
                  </a:cubicBezTo>
                  <a:cubicBezTo>
                    <a:pt x="423" y="65"/>
                    <a:pt x="417" y="67"/>
                    <a:pt x="411" y="69"/>
                  </a:cubicBezTo>
                  <a:cubicBezTo>
                    <a:pt x="405" y="71"/>
                    <a:pt x="399" y="73"/>
                    <a:pt x="393" y="75"/>
                  </a:cubicBezTo>
                  <a:cubicBezTo>
                    <a:pt x="387" y="77"/>
                    <a:pt x="382" y="79"/>
                    <a:pt x="376" y="81"/>
                  </a:cubicBezTo>
                  <a:cubicBezTo>
                    <a:pt x="364" y="86"/>
                    <a:pt x="352" y="90"/>
                    <a:pt x="341" y="95"/>
                  </a:cubicBezTo>
                  <a:cubicBezTo>
                    <a:pt x="329" y="99"/>
                    <a:pt x="317" y="104"/>
                    <a:pt x="306" y="109"/>
                  </a:cubicBezTo>
                  <a:cubicBezTo>
                    <a:pt x="300" y="112"/>
                    <a:pt x="295" y="114"/>
                    <a:pt x="289" y="116"/>
                  </a:cubicBezTo>
                  <a:cubicBezTo>
                    <a:pt x="283" y="119"/>
                    <a:pt x="278" y="122"/>
                    <a:pt x="272" y="124"/>
                  </a:cubicBezTo>
                  <a:cubicBezTo>
                    <a:pt x="266" y="127"/>
                    <a:pt x="261" y="129"/>
                    <a:pt x="255" y="132"/>
                  </a:cubicBezTo>
                  <a:cubicBezTo>
                    <a:pt x="250" y="134"/>
                    <a:pt x="244" y="137"/>
                    <a:pt x="239" y="140"/>
                  </a:cubicBezTo>
                  <a:cubicBezTo>
                    <a:pt x="228" y="145"/>
                    <a:pt x="218" y="150"/>
                    <a:pt x="207" y="156"/>
                  </a:cubicBezTo>
                  <a:cubicBezTo>
                    <a:pt x="197" y="161"/>
                    <a:pt x="187" y="167"/>
                    <a:pt x="177" y="172"/>
                  </a:cubicBezTo>
                  <a:cubicBezTo>
                    <a:pt x="167" y="177"/>
                    <a:pt x="158" y="183"/>
                    <a:pt x="149" y="188"/>
                  </a:cubicBezTo>
                  <a:cubicBezTo>
                    <a:pt x="139" y="194"/>
                    <a:pt x="130" y="199"/>
                    <a:pt x="122" y="204"/>
                  </a:cubicBezTo>
                  <a:cubicBezTo>
                    <a:pt x="113" y="209"/>
                    <a:pt x="105" y="214"/>
                    <a:pt x="97" y="219"/>
                  </a:cubicBezTo>
                  <a:cubicBezTo>
                    <a:pt x="89" y="224"/>
                    <a:pt x="82" y="229"/>
                    <a:pt x="75" y="234"/>
                  </a:cubicBezTo>
                  <a:cubicBezTo>
                    <a:pt x="68" y="239"/>
                    <a:pt x="61" y="243"/>
                    <a:pt x="55" y="247"/>
                  </a:cubicBezTo>
                  <a:cubicBezTo>
                    <a:pt x="49" y="252"/>
                    <a:pt x="43" y="256"/>
                    <a:pt x="38" y="259"/>
                  </a:cubicBezTo>
                  <a:cubicBezTo>
                    <a:pt x="32" y="263"/>
                    <a:pt x="28" y="267"/>
                    <a:pt x="23" y="270"/>
                  </a:cubicBezTo>
                  <a:cubicBezTo>
                    <a:pt x="17" y="274"/>
                    <a:pt x="12" y="278"/>
                    <a:pt x="8" y="281"/>
                  </a:cubicBezTo>
                  <a:cubicBezTo>
                    <a:pt x="1" y="286"/>
                    <a:pt x="0" y="295"/>
                    <a:pt x="5" y="302"/>
                  </a:cubicBezTo>
                  <a:cubicBezTo>
                    <a:pt x="134" y="493"/>
                    <a:pt x="134" y="493"/>
                    <a:pt x="134" y="493"/>
                  </a:cubicBezTo>
                  <a:cubicBezTo>
                    <a:pt x="139" y="500"/>
                    <a:pt x="148" y="502"/>
                    <a:pt x="155" y="498"/>
                  </a:cubicBezTo>
                  <a:cubicBezTo>
                    <a:pt x="158" y="496"/>
                    <a:pt x="162" y="494"/>
                    <a:pt x="167" y="491"/>
                  </a:cubicBezTo>
                  <a:cubicBezTo>
                    <a:pt x="171" y="489"/>
                    <a:pt x="175" y="487"/>
                    <a:pt x="179" y="484"/>
                  </a:cubicBezTo>
                  <a:cubicBezTo>
                    <a:pt x="184" y="482"/>
                    <a:pt x="189" y="479"/>
                    <a:pt x="195" y="476"/>
                  </a:cubicBezTo>
                  <a:cubicBezTo>
                    <a:pt x="200" y="473"/>
                    <a:pt x="206" y="470"/>
                    <a:pt x="212" y="467"/>
                  </a:cubicBezTo>
                  <a:cubicBezTo>
                    <a:pt x="218" y="464"/>
                    <a:pt x="225" y="461"/>
                    <a:pt x="232" y="458"/>
                  </a:cubicBezTo>
                  <a:cubicBezTo>
                    <a:pt x="238" y="455"/>
                    <a:pt x="245" y="451"/>
                    <a:pt x="253" y="448"/>
                  </a:cubicBezTo>
                  <a:cubicBezTo>
                    <a:pt x="260" y="445"/>
                    <a:pt x="268" y="441"/>
                    <a:pt x="276" y="438"/>
                  </a:cubicBezTo>
                  <a:cubicBezTo>
                    <a:pt x="284" y="434"/>
                    <a:pt x="292" y="431"/>
                    <a:pt x="300" y="428"/>
                  </a:cubicBezTo>
                  <a:cubicBezTo>
                    <a:pt x="309" y="424"/>
                    <a:pt x="317" y="421"/>
                    <a:pt x="326" y="418"/>
                  </a:cubicBezTo>
                  <a:cubicBezTo>
                    <a:pt x="335" y="414"/>
                    <a:pt x="344" y="411"/>
                    <a:pt x="353" y="408"/>
                  </a:cubicBezTo>
                  <a:cubicBezTo>
                    <a:pt x="357" y="406"/>
                    <a:pt x="362" y="405"/>
                    <a:pt x="367" y="403"/>
                  </a:cubicBezTo>
                  <a:cubicBezTo>
                    <a:pt x="371" y="402"/>
                    <a:pt x="376" y="400"/>
                    <a:pt x="381" y="399"/>
                  </a:cubicBezTo>
                  <a:cubicBezTo>
                    <a:pt x="385" y="397"/>
                    <a:pt x="390" y="396"/>
                    <a:pt x="395" y="394"/>
                  </a:cubicBezTo>
                  <a:cubicBezTo>
                    <a:pt x="399" y="393"/>
                    <a:pt x="404" y="392"/>
                    <a:pt x="409" y="390"/>
                  </a:cubicBezTo>
                  <a:cubicBezTo>
                    <a:pt x="418" y="388"/>
                    <a:pt x="428" y="385"/>
                    <a:pt x="437" y="382"/>
                  </a:cubicBezTo>
                  <a:cubicBezTo>
                    <a:pt x="447" y="380"/>
                    <a:pt x="457" y="377"/>
                    <a:pt x="466" y="375"/>
                  </a:cubicBezTo>
                  <a:cubicBezTo>
                    <a:pt x="471" y="374"/>
                    <a:pt x="476" y="373"/>
                    <a:pt x="481" y="372"/>
                  </a:cubicBezTo>
                  <a:cubicBezTo>
                    <a:pt x="485" y="371"/>
                    <a:pt x="490" y="370"/>
                    <a:pt x="495" y="369"/>
                  </a:cubicBezTo>
                  <a:cubicBezTo>
                    <a:pt x="500" y="368"/>
                    <a:pt x="504" y="367"/>
                    <a:pt x="509" y="366"/>
                  </a:cubicBezTo>
                  <a:cubicBezTo>
                    <a:pt x="514" y="365"/>
                    <a:pt x="518" y="364"/>
                    <a:pt x="523" y="363"/>
                  </a:cubicBezTo>
                  <a:cubicBezTo>
                    <a:pt x="533" y="362"/>
                    <a:pt x="542" y="360"/>
                    <a:pt x="551" y="358"/>
                  </a:cubicBezTo>
                  <a:cubicBezTo>
                    <a:pt x="560" y="357"/>
                    <a:pt x="569" y="356"/>
                    <a:pt x="578" y="355"/>
                  </a:cubicBezTo>
                  <a:close/>
                  <a:moveTo>
                    <a:pt x="578" y="355"/>
                  </a:moveTo>
                  <a:cubicBezTo>
                    <a:pt x="578" y="355"/>
                    <a:pt x="578" y="355"/>
                    <a:pt x="578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A7F10403-6587-0B3E-48AD-078013C1105D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9960626" y="2989782"/>
              <a:ext cx="96951" cy="119539"/>
            </a:xfrm>
            <a:custGeom>
              <a:avLst/>
              <a:gdLst>
                <a:gd name="T0" fmla="*/ 199 w 560"/>
                <a:gd name="T1" fmla="*/ 231 h 690"/>
                <a:gd name="T2" fmla="*/ 179 w 560"/>
                <a:gd name="T3" fmla="*/ 260 h 690"/>
                <a:gd name="T4" fmla="*/ 141 w 560"/>
                <a:gd name="T5" fmla="*/ 321 h 690"/>
                <a:gd name="T6" fmla="*/ 132 w 560"/>
                <a:gd name="T7" fmla="*/ 336 h 690"/>
                <a:gd name="T8" fmla="*/ 90 w 560"/>
                <a:gd name="T9" fmla="*/ 413 h 690"/>
                <a:gd name="T10" fmla="*/ 68 w 560"/>
                <a:gd name="T11" fmla="*/ 457 h 690"/>
                <a:gd name="T12" fmla="*/ 50 w 560"/>
                <a:gd name="T13" fmla="*/ 498 h 690"/>
                <a:gd name="T14" fmla="*/ 29 w 560"/>
                <a:gd name="T15" fmla="*/ 548 h 690"/>
                <a:gd name="T16" fmla="*/ 14 w 560"/>
                <a:gd name="T17" fmla="*/ 588 h 690"/>
                <a:gd name="T18" fmla="*/ 3 w 560"/>
                <a:gd name="T19" fmla="*/ 621 h 690"/>
                <a:gd name="T20" fmla="*/ 133 w 560"/>
                <a:gd name="T21" fmla="*/ 687 h 690"/>
                <a:gd name="T22" fmla="*/ 159 w 560"/>
                <a:gd name="T23" fmla="*/ 666 h 690"/>
                <a:gd name="T24" fmla="*/ 174 w 560"/>
                <a:gd name="T25" fmla="*/ 636 h 690"/>
                <a:gd name="T26" fmla="*/ 195 w 560"/>
                <a:gd name="T27" fmla="*/ 598 h 690"/>
                <a:gd name="T28" fmla="*/ 220 w 560"/>
                <a:gd name="T29" fmla="*/ 554 h 690"/>
                <a:gd name="T30" fmla="*/ 235 w 560"/>
                <a:gd name="T31" fmla="*/ 531 h 690"/>
                <a:gd name="T32" fmla="*/ 286 w 560"/>
                <a:gd name="T33" fmla="*/ 457 h 690"/>
                <a:gd name="T34" fmla="*/ 300 w 560"/>
                <a:gd name="T35" fmla="*/ 438 h 690"/>
                <a:gd name="T36" fmla="*/ 324 w 560"/>
                <a:gd name="T37" fmla="*/ 408 h 690"/>
                <a:gd name="T38" fmla="*/ 354 w 560"/>
                <a:gd name="T39" fmla="*/ 372 h 690"/>
                <a:gd name="T40" fmla="*/ 375 w 560"/>
                <a:gd name="T41" fmla="*/ 350 h 690"/>
                <a:gd name="T42" fmla="*/ 405 w 560"/>
                <a:gd name="T43" fmla="*/ 317 h 690"/>
                <a:gd name="T44" fmla="*/ 445 w 560"/>
                <a:gd name="T45" fmla="*/ 279 h 690"/>
                <a:gd name="T46" fmla="*/ 483 w 560"/>
                <a:gd name="T47" fmla="*/ 246 h 690"/>
                <a:gd name="T48" fmla="*/ 514 w 560"/>
                <a:gd name="T49" fmla="*/ 219 h 690"/>
                <a:gd name="T50" fmla="*/ 534 w 560"/>
                <a:gd name="T51" fmla="*/ 204 h 690"/>
                <a:gd name="T52" fmla="*/ 551 w 560"/>
                <a:gd name="T53" fmla="*/ 191 h 690"/>
                <a:gd name="T54" fmla="*/ 416 w 560"/>
                <a:gd name="T55" fmla="*/ 7 h 690"/>
                <a:gd name="T56" fmla="*/ 383 w 560"/>
                <a:gd name="T57" fmla="*/ 16 h 690"/>
                <a:gd name="T58" fmla="*/ 371 w 560"/>
                <a:gd name="T59" fmla="*/ 27 h 690"/>
                <a:gd name="T60" fmla="*/ 339 w 560"/>
                <a:gd name="T61" fmla="*/ 60 h 690"/>
                <a:gd name="T62" fmla="*/ 302 w 560"/>
                <a:gd name="T63" fmla="*/ 101 h 690"/>
                <a:gd name="T64" fmla="*/ 262 w 560"/>
                <a:gd name="T65" fmla="*/ 148 h 690"/>
                <a:gd name="T66" fmla="*/ 220 w 560"/>
                <a:gd name="T67" fmla="*/ 202 h 690"/>
                <a:gd name="T68" fmla="*/ 210 w 560"/>
                <a:gd name="T69" fmla="*/ 216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0" h="690">
                  <a:moveTo>
                    <a:pt x="210" y="216"/>
                  </a:moveTo>
                  <a:cubicBezTo>
                    <a:pt x="206" y="221"/>
                    <a:pt x="203" y="226"/>
                    <a:pt x="199" y="231"/>
                  </a:cubicBezTo>
                  <a:cubicBezTo>
                    <a:pt x="196" y="236"/>
                    <a:pt x="193" y="240"/>
                    <a:pt x="189" y="245"/>
                  </a:cubicBezTo>
                  <a:cubicBezTo>
                    <a:pt x="186" y="250"/>
                    <a:pt x="183" y="255"/>
                    <a:pt x="179" y="260"/>
                  </a:cubicBezTo>
                  <a:cubicBezTo>
                    <a:pt x="173" y="270"/>
                    <a:pt x="166" y="280"/>
                    <a:pt x="159" y="290"/>
                  </a:cubicBezTo>
                  <a:cubicBezTo>
                    <a:pt x="153" y="301"/>
                    <a:pt x="147" y="311"/>
                    <a:pt x="141" y="321"/>
                  </a:cubicBezTo>
                  <a:cubicBezTo>
                    <a:pt x="136" y="329"/>
                    <a:pt x="136" y="329"/>
                    <a:pt x="136" y="329"/>
                  </a:cubicBezTo>
                  <a:cubicBezTo>
                    <a:pt x="132" y="336"/>
                    <a:pt x="132" y="336"/>
                    <a:pt x="132" y="336"/>
                  </a:cubicBezTo>
                  <a:cubicBezTo>
                    <a:pt x="129" y="342"/>
                    <a:pt x="126" y="347"/>
                    <a:pt x="123" y="352"/>
                  </a:cubicBezTo>
                  <a:cubicBezTo>
                    <a:pt x="111" y="372"/>
                    <a:pt x="100" y="393"/>
                    <a:pt x="90" y="413"/>
                  </a:cubicBezTo>
                  <a:cubicBezTo>
                    <a:pt x="85" y="423"/>
                    <a:pt x="80" y="433"/>
                    <a:pt x="75" y="442"/>
                  </a:cubicBezTo>
                  <a:cubicBezTo>
                    <a:pt x="73" y="447"/>
                    <a:pt x="71" y="452"/>
                    <a:pt x="68" y="457"/>
                  </a:cubicBezTo>
                  <a:cubicBezTo>
                    <a:pt x="66" y="461"/>
                    <a:pt x="64" y="466"/>
                    <a:pt x="62" y="471"/>
                  </a:cubicBezTo>
                  <a:cubicBezTo>
                    <a:pt x="58" y="480"/>
                    <a:pt x="54" y="489"/>
                    <a:pt x="50" y="498"/>
                  </a:cubicBezTo>
                  <a:cubicBezTo>
                    <a:pt x="46" y="507"/>
                    <a:pt x="42" y="516"/>
                    <a:pt x="39" y="524"/>
                  </a:cubicBezTo>
                  <a:cubicBezTo>
                    <a:pt x="36" y="532"/>
                    <a:pt x="32" y="540"/>
                    <a:pt x="29" y="548"/>
                  </a:cubicBezTo>
                  <a:cubicBezTo>
                    <a:pt x="27" y="555"/>
                    <a:pt x="24" y="562"/>
                    <a:pt x="21" y="569"/>
                  </a:cubicBezTo>
                  <a:cubicBezTo>
                    <a:pt x="19" y="576"/>
                    <a:pt x="16" y="582"/>
                    <a:pt x="14" y="588"/>
                  </a:cubicBezTo>
                  <a:cubicBezTo>
                    <a:pt x="12" y="594"/>
                    <a:pt x="10" y="600"/>
                    <a:pt x="9" y="604"/>
                  </a:cubicBezTo>
                  <a:cubicBezTo>
                    <a:pt x="7" y="611"/>
                    <a:pt x="5" y="616"/>
                    <a:pt x="3" y="621"/>
                  </a:cubicBezTo>
                  <a:cubicBezTo>
                    <a:pt x="0" y="629"/>
                    <a:pt x="5" y="638"/>
                    <a:pt x="12" y="641"/>
                  </a:cubicBezTo>
                  <a:cubicBezTo>
                    <a:pt x="133" y="687"/>
                    <a:pt x="133" y="687"/>
                    <a:pt x="133" y="687"/>
                  </a:cubicBezTo>
                  <a:cubicBezTo>
                    <a:pt x="141" y="690"/>
                    <a:pt x="149" y="686"/>
                    <a:pt x="153" y="679"/>
                  </a:cubicBezTo>
                  <a:cubicBezTo>
                    <a:pt x="155" y="675"/>
                    <a:pt x="157" y="671"/>
                    <a:pt x="159" y="666"/>
                  </a:cubicBezTo>
                  <a:cubicBezTo>
                    <a:pt x="161" y="662"/>
                    <a:pt x="163" y="657"/>
                    <a:pt x="166" y="652"/>
                  </a:cubicBezTo>
                  <a:cubicBezTo>
                    <a:pt x="168" y="647"/>
                    <a:pt x="171" y="642"/>
                    <a:pt x="174" y="636"/>
                  </a:cubicBezTo>
                  <a:cubicBezTo>
                    <a:pt x="177" y="630"/>
                    <a:pt x="180" y="624"/>
                    <a:pt x="184" y="618"/>
                  </a:cubicBezTo>
                  <a:cubicBezTo>
                    <a:pt x="187" y="612"/>
                    <a:pt x="191" y="605"/>
                    <a:pt x="195" y="598"/>
                  </a:cubicBezTo>
                  <a:cubicBezTo>
                    <a:pt x="199" y="591"/>
                    <a:pt x="203" y="584"/>
                    <a:pt x="207" y="577"/>
                  </a:cubicBezTo>
                  <a:cubicBezTo>
                    <a:pt x="211" y="569"/>
                    <a:pt x="216" y="562"/>
                    <a:pt x="220" y="554"/>
                  </a:cubicBezTo>
                  <a:cubicBezTo>
                    <a:pt x="223" y="550"/>
                    <a:pt x="225" y="546"/>
                    <a:pt x="227" y="542"/>
                  </a:cubicBezTo>
                  <a:cubicBezTo>
                    <a:pt x="230" y="539"/>
                    <a:pt x="232" y="535"/>
                    <a:pt x="235" y="531"/>
                  </a:cubicBezTo>
                  <a:cubicBezTo>
                    <a:pt x="240" y="523"/>
                    <a:pt x="245" y="515"/>
                    <a:pt x="251" y="506"/>
                  </a:cubicBezTo>
                  <a:cubicBezTo>
                    <a:pt x="262" y="490"/>
                    <a:pt x="273" y="473"/>
                    <a:pt x="286" y="457"/>
                  </a:cubicBezTo>
                  <a:cubicBezTo>
                    <a:pt x="289" y="453"/>
                    <a:pt x="292" y="449"/>
                    <a:pt x="295" y="445"/>
                  </a:cubicBezTo>
                  <a:cubicBezTo>
                    <a:pt x="300" y="438"/>
                    <a:pt x="300" y="438"/>
                    <a:pt x="300" y="438"/>
                  </a:cubicBezTo>
                  <a:cubicBezTo>
                    <a:pt x="304" y="432"/>
                    <a:pt x="304" y="432"/>
                    <a:pt x="304" y="432"/>
                  </a:cubicBezTo>
                  <a:cubicBezTo>
                    <a:pt x="311" y="424"/>
                    <a:pt x="317" y="416"/>
                    <a:pt x="324" y="408"/>
                  </a:cubicBezTo>
                  <a:cubicBezTo>
                    <a:pt x="330" y="400"/>
                    <a:pt x="337" y="392"/>
                    <a:pt x="344" y="384"/>
                  </a:cubicBezTo>
                  <a:cubicBezTo>
                    <a:pt x="347" y="380"/>
                    <a:pt x="351" y="376"/>
                    <a:pt x="354" y="372"/>
                  </a:cubicBezTo>
                  <a:cubicBezTo>
                    <a:pt x="357" y="368"/>
                    <a:pt x="361" y="365"/>
                    <a:pt x="364" y="361"/>
                  </a:cubicBezTo>
                  <a:cubicBezTo>
                    <a:pt x="368" y="357"/>
                    <a:pt x="371" y="353"/>
                    <a:pt x="375" y="350"/>
                  </a:cubicBezTo>
                  <a:cubicBezTo>
                    <a:pt x="378" y="346"/>
                    <a:pt x="381" y="342"/>
                    <a:pt x="385" y="339"/>
                  </a:cubicBezTo>
                  <a:cubicBezTo>
                    <a:pt x="392" y="331"/>
                    <a:pt x="399" y="324"/>
                    <a:pt x="405" y="317"/>
                  </a:cubicBezTo>
                  <a:cubicBezTo>
                    <a:pt x="412" y="310"/>
                    <a:pt x="419" y="304"/>
                    <a:pt x="426" y="297"/>
                  </a:cubicBezTo>
                  <a:cubicBezTo>
                    <a:pt x="432" y="291"/>
                    <a:pt x="439" y="284"/>
                    <a:pt x="445" y="279"/>
                  </a:cubicBezTo>
                  <a:cubicBezTo>
                    <a:pt x="452" y="273"/>
                    <a:pt x="458" y="267"/>
                    <a:pt x="465" y="261"/>
                  </a:cubicBezTo>
                  <a:cubicBezTo>
                    <a:pt x="471" y="256"/>
                    <a:pt x="477" y="251"/>
                    <a:pt x="483" y="246"/>
                  </a:cubicBezTo>
                  <a:cubicBezTo>
                    <a:pt x="489" y="241"/>
                    <a:pt x="494" y="236"/>
                    <a:pt x="500" y="231"/>
                  </a:cubicBezTo>
                  <a:cubicBezTo>
                    <a:pt x="505" y="227"/>
                    <a:pt x="510" y="223"/>
                    <a:pt x="514" y="219"/>
                  </a:cubicBezTo>
                  <a:cubicBezTo>
                    <a:pt x="519" y="216"/>
                    <a:pt x="523" y="212"/>
                    <a:pt x="527" y="209"/>
                  </a:cubicBezTo>
                  <a:cubicBezTo>
                    <a:pt x="529" y="208"/>
                    <a:pt x="532" y="206"/>
                    <a:pt x="534" y="204"/>
                  </a:cubicBezTo>
                  <a:cubicBezTo>
                    <a:pt x="536" y="203"/>
                    <a:pt x="538" y="201"/>
                    <a:pt x="540" y="200"/>
                  </a:cubicBezTo>
                  <a:cubicBezTo>
                    <a:pt x="544" y="196"/>
                    <a:pt x="548" y="193"/>
                    <a:pt x="551" y="191"/>
                  </a:cubicBezTo>
                  <a:cubicBezTo>
                    <a:pt x="559" y="186"/>
                    <a:pt x="560" y="175"/>
                    <a:pt x="554" y="168"/>
                  </a:cubicBezTo>
                  <a:cubicBezTo>
                    <a:pt x="416" y="7"/>
                    <a:pt x="416" y="7"/>
                    <a:pt x="416" y="7"/>
                  </a:cubicBezTo>
                  <a:cubicBezTo>
                    <a:pt x="410" y="0"/>
                    <a:pt x="400" y="0"/>
                    <a:pt x="393" y="6"/>
                  </a:cubicBezTo>
                  <a:cubicBezTo>
                    <a:pt x="391" y="9"/>
                    <a:pt x="387" y="12"/>
                    <a:pt x="383" y="16"/>
                  </a:cubicBezTo>
                  <a:cubicBezTo>
                    <a:pt x="382" y="18"/>
                    <a:pt x="380" y="19"/>
                    <a:pt x="378" y="21"/>
                  </a:cubicBezTo>
                  <a:cubicBezTo>
                    <a:pt x="376" y="23"/>
                    <a:pt x="374" y="25"/>
                    <a:pt x="371" y="27"/>
                  </a:cubicBezTo>
                  <a:cubicBezTo>
                    <a:pt x="367" y="32"/>
                    <a:pt x="362" y="37"/>
                    <a:pt x="356" y="43"/>
                  </a:cubicBezTo>
                  <a:cubicBezTo>
                    <a:pt x="351" y="48"/>
                    <a:pt x="345" y="54"/>
                    <a:pt x="339" y="60"/>
                  </a:cubicBezTo>
                  <a:cubicBezTo>
                    <a:pt x="333" y="66"/>
                    <a:pt x="327" y="73"/>
                    <a:pt x="321" y="80"/>
                  </a:cubicBezTo>
                  <a:cubicBezTo>
                    <a:pt x="315" y="86"/>
                    <a:pt x="308" y="93"/>
                    <a:pt x="302" y="101"/>
                  </a:cubicBezTo>
                  <a:cubicBezTo>
                    <a:pt x="296" y="108"/>
                    <a:pt x="289" y="116"/>
                    <a:pt x="282" y="124"/>
                  </a:cubicBezTo>
                  <a:cubicBezTo>
                    <a:pt x="275" y="131"/>
                    <a:pt x="269" y="140"/>
                    <a:pt x="262" y="148"/>
                  </a:cubicBezTo>
                  <a:cubicBezTo>
                    <a:pt x="255" y="157"/>
                    <a:pt x="248" y="165"/>
                    <a:pt x="241" y="174"/>
                  </a:cubicBezTo>
                  <a:cubicBezTo>
                    <a:pt x="234" y="183"/>
                    <a:pt x="227" y="193"/>
                    <a:pt x="220" y="202"/>
                  </a:cubicBezTo>
                  <a:cubicBezTo>
                    <a:pt x="216" y="207"/>
                    <a:pt x="213" y="211"/>
                    <a:pt x="210" y="216"/>
                  </a:cubicBezTo>
                  <a:close/>
                  <a:moveTo>
                    <a:pt x="210" y="216"/>
                  </a:moveTo>
                  <a:cubicBezTo>
                    <a:pt x="210" y="216"/>
                    <a:pt x="210" y="216"/>
                    <a:pt x="210" y="2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E4DF4710-0D37-2873-99BA-C01303711D65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9948085" y="3122448"/>
              <a:ext cx="29848" cy="105531"/>
            </a:xfrm>
            <a:custGeom>
              <a:avLst/>
              <a:gdLst>
                <a:gd name="T0" fmla="*/ 29 w 172"/>
                <a:gd name="T1" fmla="*/ 28 h 609"/>
                <a:gd name="T2" fmla="*/ 22 w 172"/>
                <a:gd name="T3" fmla="*/ 64 h 609"/>
                <a:gd name="T4" fmla="*/ 16 w 172"/>
                <a:gd name="T5" fmla="*/ 100 h 609"/>
                <a:gd name="T6" fmla="*/ 8 w 172"/>
                <a:gd name="T7" fmla="*/ 169 h 609"/>
                <a:gd name="T8" fmla="*/ 3 w 172"/>
                <a:gd name="T9" fmla="*/ 232 h 609"/>
                <a:gd name="T10" fmla="*/ 0 w 172"/>
                <a:gd name="T11" fmla="*/ 308 h 609"/>
                <a:gd name="T12" fmla="*/ 0 w 172"/>
                <a:gd name="T13" fmla="*/ 334 h 609"/>
                <a:gd name="T14" fmla="*/ 0 w 172"/>
                <a:gd name="T15" fmla="*/ 360 h 609"/>
                <a:gd name="T16" fmla="*/ 2 w 172"/>
                <a:gd name="T17" fmla="*/ 403 h 609"/>
                <a:gd name="T18" fmla="*/ 2 w 172"/>
                <a:gd name="T19" fmla="*/ 414 h 609"/>
                <a:gd name="T20" fmla="*/ 4 w 172"/>
                <a:gd name="T21" fmla="*/ 437 h 609"/>
                <a:gd name="T22" fmla="*/ 7 w 172"/>
                <a:gd name="T23" fmla="*/ 471 h 609"/>
                <a:gd name="T24" fmla="*/ 9 w 172"/>
                <a:gd name="T25" fmla="*/ 496 h 609"/>
                <a:gd name="T26" fmla="*/ 14 w 172"/>
                <a:gd name="T27" fmla="*/ 535 h 609"/>
                <a:gd name="T28" fmla="*/ 24 w 172"/>
                <a:gd name="T29" fmla="*/ 594 h 609"/>
                <a:gd name="T30" fmla="*/ 40 w 172"/>
                <a:gd name="T31" fmla="*/ 609 h 609"/>
                <a:gd name="T32" fmla="*/ 98 w 172"/>
                <a:gd name="T33" fmla="*/ 592 h 609"/>
                <a:gd name="T34" fmla="*/ 96 w 172"/>
                <a:gd name="T35" fmla="*/ 558 h 609"/>
                <a:gd name="T36" fmla="*/ 95 w 172"/>
                <a:gd name="T37" fmla="*/ 499 h 609"/>
                <a:gd name="T38" fmla="*/ 95 w 172"/>
                <a:gd name="T39" fmla="*/ 483 h 609"/>
                <a:gd name="T40" fmla="*/ 96 w 172"/>
                <a:gd name="T41" fmla="*/ 452 h 609"/>
                <a:gd name="T42" fmla="*/ 97 w 172"/>
                <a:gd name="T43" fmla="*/ 419 h 609"/>
                <a:gd name="T44" fmla="*/ 97 w 172"/>
                <a:gd name="T45" fmla="*/ 413 h 609"/>
                <a:gd name="T46" fmla="*/ 98 w 172"/>
                <a:gd name="T47" fmla="*/ 413 h 609"/>
                <a:gd name="T48" fmla="*/ 98 w 172"/>
                <a:gd name="T49" fmla="*/ 412 h 609"/>
                <a:gd name="T50" fmla="*/ 101 w 172"/>
                <a:gd name="T51" fmla="*/ 371 h 609"/>
                <a:gd name="T52" fmla="*/ 102 w 172"/>
                <a:gd name="T53" fmla="*/ 355 h 609"/>
                <a:gd name="T54" fmla="*/ 106 w 172"/>
                <a:gd name="T55" fmla="*/ 323 h 609"/>
                <a:gd name="T56" fmla="*/ 108 w 172"/>
                <a:gd name="T57" fmla="*/ 307 h 609"/>
                <a:gd name="T58" fmla="*/ 124 w 172"/>
                <a:gd name="T59" fmla="*/ 216 h 609"/>
                <a:gd name="T60" fmla="*/ 142 w 172"/>
                <a:gd name="T61" fmla="*/ 138 h 609"/>
                <a:gd name="T62" fmla="*/ 149 w 172"/>
                <a:gd name="T63" fmla="*/ 116 h 609"/>
                <a:gd name="T64" fmla="*/ 160 w 172"/>
                <a:gd name="T65" fmla="*/ 80 h 609"/>
                <a:gd name="T66" fmla="*/ 169 w 172"/>
                <a:gd name="T67" fmla="*/ 51 h 609"/>
                <a:gd name="T68" fmla="*/ 52 w 172"/>
                <a:gd name="T69" fmla="*/ 2 h 609"/>
                <a:gd name="T70" fmla="*/ 32 w 172"/>
                <a:gd name="T71" fmla="*/ 15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2" h="609">
                  <a:moveTo>
                    <a:pt x="32" y="15"/>
                  </a:moveTo>
                  <a:cubicBezTo>
                    <a:pt x="31" y="18"/>
                    <a:pt x="30" y="23"/>
                    <a:pt x="29" y="28"/>
                  </a:cubicBezTo>
                  <a:cubicBezTo>
                    <a:pt x="28" y="33"/>
                    <a:pt x="27" y="38"/>
                    <a:pt x="26" y="44"/>
                  </a:cubicBezTo>
                  <a:cubicBezTo>
                    <a:pt x="25" y="50"/>
                    <a:pt x="24" y="57"/>
                    <a:pt x="22" y="64"/>
                  </a:cubicBezTo>
                  <a:cubicBezTo>
                    <a:pt x="21" y="72"/>
                    <a:pt x="20" y="79"/>
                    <a:pt x="18" y="87"/>
                  </a:cubicBezTo>
                  <a:cubicBezTo>
                    <a:pt x="18" y="91"/>
                    <a:pt x="17" y="96"/>
                    <a:pt x="16" y="100"/>
                  </a:cubicBezTo>
                  <a:cubicBezTo>
                    <a:pt x="16" y="104"/>
                    <a:pt x="15" y="108"/>
                    <a:pt x="15" y="113"/>
                  </a:cubicBezTo>
                  <a:cubicBezTo>
                    <a:pt x="12" y="130"/>
                    <a:pt x="9" y="149"/>
                    <a:pt x="8" y="169"/>
                  </a:cubicBezTo>
                  <a:cubicBezTo>
                    <a:pt x="7" y="179"/>
                    <a:pt x="6" y="189"/>
                    <a:pt x="5" y="200"/>
                  </a:cubicBezTo>
                  <a:cubicBezTo>
                    <a:pt x="4" y="210"/>
                    <a:pt x="3" y="221"/>
                    <a:pt x="3" y="232"/>
                  </a:cubicBezTo>
                  <a:cubicBezTo>
                    <a:pt x="1" y="253"/>
                    <a:pt x="0" y="276"/>
                    <a:pt x="0" y="299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22"/>
                    <a:pt x="0" y="328"/>
                    <a:pt x="0" y="334"/>
                  </a:cubicBezTo>
                  <a:cubicBezTo>
                    <a:pt x="0" y="339"/>
                    <a:pt x="0" y="345"/>
                    <a:pt x="0" y="351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0" y="368"/>
                    <a:pt x="0" y="368"/>
                    <a:pt x="0" y="368"/>
                  </a:cubicBezTo>
                  <a:cubicBezTo>
                    <a:pt x="1" y="380"/>
                    <a:pt x="1" y="391"/>
                    <a:pt x="2" y="403"/>
                  </a:cubicBezTo>
                  <a:cubicBezTo>
                    <a:pt x="2" y="412"/>
                    <a:pt x="2" y="412"/>
                    <a:pt x="2" y="412"/>
                  </a:cubicBezTo>
                  <a:cubicBezTo>
                    <a:pt x="2" y="414"/>
                    <a:pt x="2" y="414"/>
                    <a:pt x="2" y="414"/>
                  </a:cubicBezTo>
                  <a:cubicBezTo>
                    <a:pt x="2" y="421"/>
                    <a:pt x="2" y="421"/>
                    <a:pt x="2" y="421"/>
                  </a:cubicBezTo>
                  <a:cubicBezTo>
                    <a:pt x="3" y="426"/>
                    <a:pt x="3" y="432"/>
                    <a:pt x="4" y="437"/>
                  </a:cubicBezTo>
                  <a:cubicBezTo>
                    <a:pt x="4" y="443"/>
                    <a:pt x="5" y="448"/>
                    <a:pt x="5" y="454"/>
                  </a:cubicBezTo>
                  <a:cubicBezTo>
                    <a:pt x="5" y="459"/>
                    <a:pt x="6" y="465"/>
                    <a:pt x="7" y="471"/>
                  </a:cubicBezTo>
                  <a:cubicBezTo>
                    <a:pt x="7" y="476"/>
                    <a:pt x="8" y="482"/>
                    <a:pt x="8" y="487"/>
                  </a:cubicBezTo>
                  <a:cubicBezTo>
                    <a:pt x="8" y="490"/>
                    <a:pt x="9" y="493"/>
                    <a:pt x="9" y="496"/>
                  </a:cubicBezTo>
                  <a:cubicBezTo>
                    <a:pt x="9" y="498"/>
                    <a:pt x="10" y="501"/>
                    <a:pt x="10" y="504"/>
                  </a:cubicBezTo>
                  <a:cubicBezTo>
                    <a:pt x="11" y="515"/>
                    <a:pt x="13" y="525"/>
                    <a:pt x="14" y="535"/>
                  </a:cubicBezTo>
                  <a:cubicBezTo>
                    <a:pt x="16" y="546"/>
                    <a:pt x="17" y="556"/>
                    <a:pt x="19" y="565"/>
                  </a:cubicBezTo>
                  <a:cubicBezTo>
                    <a:pt x="20" y="575"/>
                    <a:pt x="22" y="585"/>
                    <a:pt x="24" y="594"/>
                  </a:cubicBezTo>
                  <a:cubicBezTo>
                    <a:pt x="24" y="595"/>
                    <a:pt x="24" y="595"/>
                    <a:pt x="24" y="596"/>
                  </a:cubicBezTo>
                  <a:cubicBezTo>
                    <a:pt x="25" y="604"/>
                    <a:pt x="32" y="609"/>
                    <a:pt x="40" y="609"/>
                  </a:cubicBezTo>
                  <a:cubicBezTo>
                    <a:pt x="82" y="609"/>
                    <a:pt x="82" y="609"/>
                    <a:pt x="82" y="609"/>
                  </a:cubicBezTo>
                  <a:cubicBezTo>
                    <a:pt x="91" y="609"/>
                    <a:pt x="98" y="601"/>
                    <a:pt x="98" y="592"/>
                  </a:cubicBezTo>
                  <a:cubicBezTo>
                    <a:pt x="98" y="590"/>
                    <a:pt x="98" y="587"/>
                    <a:pt x="97" y="585"/>
                  </a:cubicBezTo>
                  <a:cubicBezTo>
                    <a:pt x="97" y="576"/>
                    <a:pt x="96" y="567"/>
                    <a:pt x="96" y="558"/>
                  </a:cubicBezTo>
                  <a:cubicBezTo>
                    <a:pt x="96" y="548"/>
                    <a:pt x="95" y="539"/>
                    <a:pt x="95" y="529"/>
                  </a:cubicBezTo>
                  <a:cubicBezTo>
                    <a:pt x="95" y="519"/>
                    <a:pt x="95" y="509"/>
                    <a:pt x="95" y="499"/>
                  </a:cubicBezTo>
                  <a:cubicBezTo>
                    <a:pt x="95" y="496"/>
                    <a:pt x="95" y="494"/>
                    <a:pt x="95" y="491"/>
                  </a:cubicBezTo>
                  <a:cubicBezTo>
                    <a:pt x="95" y="488"/>
                    <a:pt x="95" y="486"/>
                    <a:pt x="95" y="483"/>
                  </a:cubicBezTo>
                  <a:cubicBezTo>
                    <a:pt x="95" y="478"/>
                    <a:pt x="95" y="473"/>
                    <a:pt x="95" y="468"/>
                  </a:cubicBezTo>
                  <a:cubicBezTo>
                    <a:pt x="95" y="463"/>
                    <a:pt x="96" y="458"/>
                    <a:pt x="96" y="452"/>
                  </a:cubicBezTo>
                  <a:cubicBezTo>
                    <a:pt x="96" y="447"/>
                    <a:pt x="96" y="441"/>
                    <a:pt x="96" y="436"/>
                  </a:cubicBezTo>
                  <a:cubicBezTo>
                    <a:pt x="97" y="430"/>
                    <a:pt x="97" y="425"/>
                    <a:pt x="97" y="419"/>
                  </a:cubicBezTo>
                  <a:cubicBezTo>
                    <a:pt x="97" y="415"/>
                    <a:pt x="97" y="415"/>
                    <a:pt x="97" y="415"/>
                  </a:cubicBezTo>
                  <a:cubicBezTo>
                    <a:pt x="97" y="413"/>
                    <a:pt x="97" y="413"/>
                    <a:pt x="97" y="413"/>
                  </a:cubicBezTo>
                  <a:cubicBezTo>
                    <a:pt x="98" y="413"/>
                    <a:pt x="98" y="413"/>
                    <a:pt x="98" y="413"/>
                  </a:cubicBezTo>
                  <a:cubicBezTo>
                    <a:pt x="98" y="412"/>
                    <a:pt x="98" y="413"/>
                    <a:pt x="98" y="413"/>
                  </a:cubicBezTo>
                  <a:cubicBezTo>
                    <a:pt x="98" y="413"/>
                    <a:pt x="98" y="413"/>
                    <a:pt x="98" y="413"/>
                  </a:cubicBezTo>
                  <a:cubicBezTo>
                    <a:pt x="98" y="412"/>
                    <a:pt x="98" y="412"/>
                    <a:pt x="98" y="412"/>
                  </a:cubicBezTo>
                  <a:cubicBezTo>
                    <a:pt x="98" y="404"/>
                    <a:pt x="98" y="404"/>
                    <a:pt x="98" y="404"/>
                  </a:cubicBezTo>
                  <a:cubicBezTo>
                    <a:pt x="99" y="393"/>
                    <a:pt x="100" y="382"/>
                    <a:pt x="101" y="371"/>
                  </a:cubicBezTo>
                  <a:cubicBezTo>
                    <a:pt x="102" y="363"/>
                    <a:pt x="102" y="363"/>
                    <a:pt x="102" y="363"/>
                  </a:cubicBezTo>
                  <a:cubicBezTo>
                    <a:pt x="102" y="355"/>
                    <a:pt x="102" y="355"/>
                    <a:pt x="102" y="355"/>
                  </a:cubicBezTo>
                  <a:cubicBezTo>
                    <a:pt x="103" y="350"/>
                    <a:pt x="104" y="344"/>
                    <a:pt x="104" y="339"/>
                  </a:cubicBezTo>
                  <a:cubicBezTo>
                    <a:pt x="105" y="334"/>
                    <a:pt x="106" y="328"/>
                    <a:pt x="106" y="323"/>
                  </a:cubicBezTo>
                  <a:cubicBezTo>
                    <a:pt x="107" y="315"/>
                    <a:pt x="107" y="315"/>
                    <a:pt x="107" y="315"/>
                  </a:cubicBezTo>
                  <a:cubicBezTo>
                    <a:pt x="108" y="307"/>
                    <a:pt x="108" y="307"/>
                    <a:pt x="108" y="307"/>
                  </a:cubicBezTo>
                  <a:cubicBezTo>
                    <a:pt x="111" y="286"/>
                    <a:pt x="114" y="265"/>
                    <a:pt x="118" y="246"/>
                  </a:cubicBezTo>
                  <a:cubicBezTo>
                    <a:pt x="120" y="236"/>
                    <a:pt x="122" y="226"/>
                    <a:pt x="124" y="216"/>
                  </a:cubicBezTo>
                  <a:cubicBezTo>
                    <a:pt x="126" y="207"/>
                    <a:pt x="128" y="198"/>
                    <a:pt x="130" y="189"/>
                  </a:cubicBezTo>
                  <a:cubicBezTo>
                    <a:pt x="134" y="171"/>
                    <a:pt x="139" y="154"/>
                    <a:pt x="142" y="138"/>
                  </a:cubicBezTo>
                  <a:cubicBezTo>
                    <a:pt x="143" y="134"/>
                    <a:pt x="144" y="131"/>
                    <a:pt x="145" y="127"/>
                  </a:cubicBezTo>
                  <a:cubicBezTo>
                    <a:pt x="146" y="123"/>
                    <a:pt x="148" y="120"/>
                    <a:pt x="149" y="116"/>
                  </a:cubicBezTo>
                  <a:cubicBezTo>
                    <a:pt x="151" y="110"/>
                    <a:pt x="153" y="103"/>
                    <a:pt x="154" y="97"/>
                  </a:cubicBezTo>
                  <a:cubicBezTo>
                    <a:pt x="156" y="91"/>
                    <a:pt x="158" y="85"/>
                    <a:pt x="160" y="80"/>
                  </a:cubicBezTo>
                  <a:cubicBezTo>
                    <a:pt x="161" y="74"/>
                    <a:pt x="163" y="69"/>
                    <a:pt x="165" y="64"/>
                  </a:cubicBezTo>
                  <a:cubicBezTo>
                    <a:pt x="166" y="59"/>
                    <a:pt x="168" y="55"/>
                    <a:pt x="169" y="51"/>
                  </a:cubicBezTo>
                  <a:cubicBezTo>
                    <a:pt x="172" y="42"/>
                    <a:pt x="167" y="33"/>
                    <a:pt x="158" y="31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43" y="0"/>
                    <a:pt x="34" y="6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E3BC9F08-7930-6F14-F17D-FFE465AC5928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132966" y="2881610"/>
              <a:ext cx="160607" cy="343436"/>
            </a:xfrm>
            <a:custGeom>
              <a:avLst/>
              <a:gdLst>
                <a:gd name="T0" fmla="*/ 172 w 927"/>
                <a:gd name="T1" fmla="*/ 1957 h 1982"/>
                <a:gd name="T2" fmla="*/ 280 w 927"/>
                <a:gd name="T3" fmla="*/ 1982 h 1982"/>
                <a:gd name="T4" fmla="*/ 500 w 927"/>
                <a:gd name="T5" fmla="*/ 1844 h 1982"/>
                <a:gd name="T6" fmla="*/ 519 w 927"/>
                <a:gd name="T7" fmla="*/ 1792 h 1982"/>
                <a:gd name="T8" fmla="*/ 767 w 927"/>
                <a:gd name="T9" fmla="*/ 714 h 1982"/>
                <a:gd name="T10" fmla="*/ 862 w 927"/>
                <a:gd name="T11" fmla="*/ 304 h 1982"/>
                <a:gd name="T12" fmla="*/ 920 w 927"/>
                <a:gd name="T13" fmla="*/ 50 h 1982"/>
                <a:gd name="T14" fmla="*/ 880 w 927"/>
                <a:gd name="T15" fmla="*/ 0 h 1982"/>
                <a:gd name="T16" fmla="*/ 844 w 927"/>
                <a:gd name="T17" fmla="*/ 23 h 1982"/>
                <a:gd name="T18" fmla="*/ 725 w 927"/>
                <a:gd name="T19" fmla="*/ 267 h 1982"/>
                <a:gd name="T20" fmla="*/ 549 w 927"/>
                <a:gd name="T21" fmla="*/ 626 h 1982"/>
                <a:gd name="T22" fmla="*/ 59 w 927"/>
                <a:gd name="T23" fmla="*/ 1629 h 1982"/>
                <a:gd name="T24" fmla="*/ 172 w 927"/>
                <a:gd name="T25" fmla="*/ 1957 h 1982"/>
                <a:gd name="T26" fmla="*/ 289 w 927"/>
                <a:gd name="T27" fmla="*/ 1610 h 1982"/>
                <a:gd name="T28" fmla="*/ 409 w 927"/>
                <a:gd name="T29" fmla="*/ 1730 h 1982"/>
                <a:gd name="T30" fmla="*/ 289 w 927"/>
                <a:gd name="T31" fmla="*/ 1851 h 1982"/>
                <a:gd name="T32" fmla="*/ 168 w 927"/>
                <a:gd name="T33" fmla="*/ 1730 h 1982"/>
                <a:gd name="T34" fmla="*/ 289 w 927"/>
                <a:gd name="T35" fmla="*/ 1610 h 1982"/>
                <a:gd name="T36" fmla="*/ 289 w 927"/>
                <a:gd name="T37" fmla="*/ 1610 h 1982"/>
                <a:gd name="T38" fmla="*/ 289 w 927"/>
                <a:gd name="T39" fmla="*/ 1610 h 1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27" h="1982">
                  <a:moveTo>
                    <a:pt x="172" y="1957"/>
                  </a:moveTo>
                  <a:cubicBezTo>
                    <a:pt x="207" y="1974"/>
                    <a:pt x="243" y="1982"/>
                    <a:pt x="280" y="1982"/>
                  </a:cubicBezTo>
                  <a:cubicBezTo>
                    <a:pt x="370" y="1982"/>
                    <a:pt x="458" y="1932"/>
                    <a:pt x="500" y="1844"/>
                  </a:cubicBezTo>
                  <a:cubicBezTo>
                    <a:pt x="508" y="1828"/>
                    <a:pt x="515" y="1809"/>
                    <a:pt x="519" y="1792"/>
                  </a:cubicBezTo>
                  <a:cubicBezTo>
                    <a:pt x="767" y="714"/>
                    <a:pt x="767" y="714"/>
                    <a:pt x="767" y="714"/>
                  </a:cubicBezTo>
                  <a:cubicBezTo>
                    <a:pt x="862" y="304"/>
                    <a:pt x="862" y="304"/>
                    <a:pt x="862" y="304"/>
                  </a:cubicBezTo>
                  <a:cubicBezTo>
                    <a:pt x="920" y="50"/>
                    <a:pt x="920" y="50"/>
                    <a:pt x="920" y="50"/>
                  </a:cubicBezTo>
                  <a:cubicBezTo>
                    <a:pt x="927" y="20"/>
                    <a:pt x="904" y="0"/>
                    <a:pt x="880" y="0"/>
                  </a:cubicBezTo>
                  <a:cubicBezTo>
                    <a:pt x="866" y="0"/>
                    <a:pt x="852" y="7"/>
                    <a:pt x="844" y="23"/>
                  </a:cubicBezTo>
                  <a:cubicBezTo>
                    <a:pt x="725" y="267"/>
                    <a:pt x="725" y="267"/>
                    <a:pt x="725" y="267"/>
                  </a:cubicBezTo>
                  <a:cubicBezTo>
                    <a:pt x="549" y="626"/>
                    <a:pt x="549" y="626"/>
                    <a:pt x="549" y="626"/>
                  </a:cubicBezTo>
                  <a:cubicBezTo>
                    <a:pt x="59" y="1629"/>
                    <a:pt x="59" y="1629"/>
                    <a:pt x="59" y="1629"/>
                  </a:cubicBezTo>
                  <a:cubicBezTo>
                    <a:pt x="0" y="1751"/>
                    <a:pt x="50" y="1898"/>
                    <a:pt x="172" y="1957"/>
                  </a:cubicBezTo>
                  <a:close/>
                  <a:moveTo>
                    <a:pt x="289" y="1610"/>
                  </a:moveTo>
                  <a:cubicBezTo>
                    <a:pt x="355" y="1610"/>
                    <a:pt x="409" y="1664"/>
                    <a:pt x="409" y="1730"/>
                  </a:cubicBezTo>
                  <a:cubicBezTo>
                    <a:pt x="409" y="1797"/>
                    <a:pt x="355" y="1851"/>
                    <a:pt x="289" y="1851"/>
                  </a:cubicBezTo>
                  <a:cubicBezTo>
                    <a:pt x="222" y="1851"/>
                    <a:pt x="168" y="1797"/>
                    <a:pt x="168" y="1730"/>
                  </a:cubicBezTo>
                  <a:cubicBezTo>
                    <a:pt x="168" y="1664"/>
                    <a:pt x="222" y="1610"/>
                    <a:pt x="289" y="1610"/>
                  </a:cubicBezTo>
                  <a:close/>
                  <a:moveTo>
                    <a:pt x="289" y="1610"/>
                  </a:moveTo>
                  <a:cubicBezTo>
                    <a:pt x="289" y="1610"/>
                    <a:pt x="289" y="1610"/>
                    <a:pt x="289" y="16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</p:grpSp>
      <p:pic>
        <p:nvPicPr>
          <p:cNvPr id="58" name="Graphic 57" descr="Bar graph with downward trend with solid fill">
            <a:extLst>
              <a:ext uri="{FF2B5EF4-FFF2-40B4-BE49-F238E27FC236}">
                <a16:creationId xmlns:a16="http://schemas.microsoft.com/office/drawing/2014/main" id="{0E455275-2BEF-ABB2-E445-161ABDB5859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6280172" y="5396175"/>
            <a:ext cx="365681" cy="365681"/>
          </a:xfrm>
          <a:prstGeom prst="rect">
            <a:avLst/>
          </a:pr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28142EA3-E49E-5721-7706-11EC4C911EEB}"/>
              </a:ext>
            </a:extLst>
          </p:cNvPr>
          <p:cNvGrpSpPr/>
          <p:nvPr/>
        </p:nvGrpSpPr>
        <p:grpSpPr>
          <a:xfrm>
            <a:off x="9529322" y="5437269"/>
            <a:ext cx="283523" cy="283493"/>
            <a:chOff x="8598316" y="5436373"/>
            <a:chExt cx="283523" cy="283493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CDB364B9-D762-EE1E-BC24-2572F6172610}"/>
                </a:ext>
              </a:extLst>
            </p:cNvPr>
            <p:cNvSpPr/>
            <p:nvPr/>
          </p:nvSpPr>
          <p:spPr>
            <a:xfrm>
              <a:off x="8598316" y="5588089"/>
              <a:ext cx="131595" cy="131777"/>
            </a:xfrm>
            <a:custGeom>
              <a:avLst/>
              <a:gdLst>
                <a:gd name="connsiteX0" fmla="*/ 0 w 131595"/>
                <a:gd name="connsiteY0" fmla="*/ 0 h 131777"/>
                <a:gd name="connsiteX1" fmla="*/ 131595 w 131595"/>
                <a:gd name="connsiteY1" fmla="*/ 0 h 131777"/>
                <a:gd name="connsiteX2" fmla="*/ 131595 w 131595"/>
                <a:gd name="connsiteY2" fmla="*/ 131777 h 131777"/>
                <a:gd name="connsiteX3" fmla="*/ 0 w 131595"/>
                <a:gd name="connsiteY3" fmla="*/ 131777 h 131777"/>
                <a:gd name="connsiteX4" fmla="*/ 0 w 131595"/>
                <a:gd name="connsiteY4" fmla="*/ 0 h 131777"/>
                <a:gd name="connsiteX5" fmla="*/ 115055 w 131595"/>
                <a:gd name="connsiteY5" fmla="*/ 16844 h 131777"/>
                <a:gd name="connsiteX6" fmla="*/ 16753 w 131595"/>
                <a:gd name="connsiteY6" fmla="*/ 16844 h 131777"/>
                <a:gd name="connsiteX7" fmla="*/ 16753 w 131595"/>
                <a:gd name="connsiteY7" fmla="*/ 114994 h 131777"/>
                <a:gd name="connsiteX8" fmla="*/ 115055 w 131595"/>
                <a:gd name="connsiteY8" fmla="*/ 114994 h 131777"/>
                <a:gd name="connsiteX9" fmla="*/ 115055 w 131595"/>
                <a:gd name="connsiteY9" fmla="*/ 16844 h 13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595" h="131777">
                  <a:moveTo>
                    <a:pt x="0" y="0"/>
                  </a:moveTo>
                  <a:lnTo>
                    <a:pt x="131595" y="0"/>
                  </a:lnTo>
                  <a:lnTo>
                    <a:pt x="131595" y="131777"/>
                  </a:lnTo>
                  <a:lnTo>
                    <a:pt x="0" y="131777"/>
                  </a:lnTo>
                  <a:lnTo>
                    <a:pt x="0" y="0"/>
                  </a:lnTo>
                  <a:close/>
                  <a:moveTo>
                    <a:pt x="115055" y="16844"/>
                  </a:moveTo>
                  <a:lnTo>
                    <a:pt x="16753" y="16844"/>
                  </a:lnTo>
                  <a:lnTo>
                    <a:pt x="16753" y="114994"/>
                  </a:lnTo>
                  <a:lnTo>
                    <a:pt x="115055" y="114994"/>
                  </a:lnTo>
                  <a:lnTo>
                    <a:pt x="115055" y="16844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E27764D-A310-B2CE-C397-20C6409BB7DA}"/>
                </a:ext>
              </a:extLst>
            </p:cNvPr>
            <p:cNvSpPr/>
            <p:nvPr/>
          </p:nvSpPr>
          <p:spPr>
            <a:xfrm>
              <a:off x="8598316" y="5436373"/>
              <a:ext cx="30470" cy="30440"/>
            </a:xfrm>
            <a:custGeom>
              <a:avLst/>
              <a:gdLst>
                <a:gd name="connsiteX0" fmla="*/ 30471 w 30470"/>
                <a:gd name="connsiteY0" fmla="*/ 0 h 30440"/>
                <a:gd name="connsiteX1" fmla="*/ 30471 w 30470"/>
                <a:gd name="connsiteY1" fmla="*/ 16510 h 30440"/>
                <a:gd name="connsiteX2" fmla="*/ 16723 w 30470"/>
                <a:gd name="connsiteY2" fmla="*/ 16510 h 30440"/>
                <a:gd name="connsiteX3" fmla="*/ 16723 w 30470"/>
                <a:gd name="connsiteY3" fmla="*/ 30441 h 30440"/>
                <a:gd name="connsiteX4" fmla="*/ 0 w 30470"/>
                <a:gd name="connsiteY4" fmla="*/ 30441 h 30440"/>
                <a:gd name="connsiteX5" fmla="*/ 0 w 30470"/>
                <a:gd name="connsiteY5" fmla="*/ 0 h 30440"/>
                <a:gd name="connsiteX6" fmla="*/ 30471 w 30470"/>
                <a:gd name="connsiteY6" fmla="*/ 0 h 3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470" h="30440">
                  <a:moveTo>
                    <a:pt x="30471" y="0"/>
                  </a:moveTo>
                  <a:lnTo>
                    <a:pt x="30471" y="16510"/>
                  </a:lnTo>
                  <a:lnTo>
                    <a:pt x="16723" y="16510"/>
                  </a:lnTo>
                  <a:lnTo>
                    <a:pt x="16723" y="30441"/>
                  </a:lnTo>
                  <a:lnTo>
                    <a:pt x="0" y="30441"/>
                  </a:lnTo>
                  <a:lnTo>
                    <a:pt x="0" y="0"/>
                  </a:lnTo>
                  <a:lnTo>
                    <a:pt x="30471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A4A3D1D-140F-085F-03A3-555B1C568835}"/>
                </a:ext>
              </a:extLst>
            </p:cNvPr>
            <p:cNvSpPr/>
            <p:nvPr/>
          </p:nvSpPr>
          <p:spPr>
            <a:xfrm>
              <a:off x="8851369" y="5436373"/>
              <a:ext cx="30470" cy="30319"/>
            </a:xfrm>
            <a:custGeom>
              <a:avLst/>
              <a:gdLst>
                <a:gd name="connsiteX0" fmla="*/ 30471 w 30470"/>
                <a:gd name="connsiteY0" fmla="*/ 0 h 30319"/>
                <a:gd name="connsiteX1" fmla="*/ 30471 w 30470"/>
                <a:gd name="connsiteY1" fmla="*/ 30319 h 30319"/>
                <a:gd name="connsiteX2" fmla="*/ 13961 w 30470"/>
                <a:gd name="connsiteY2" fmla="*/ 30319 h 30319"/>
                <a:gd name="connsiteX3" fmla="*/ 13961 w 30470"/>
                <a:gd name="connsiteY3" fmla="*/ 16692 h 30319"/>
                <a:gd name="connsiteX4" fmla="*/ 0 w 30470"/>
                <a:gd name="connsiteY4" fmla="*/ 16692 h 30319"/>
                <a:gd name="connsiteX5" fmla="*/ 0 w 30470"/>
                <a:gd name="connsiteY5" fmla="*/ 0 h 30319"/>
                <a:gd name="connsiteX6" fmla="*/ 30471 w 30470"/>
                <a:gd name="connsiteY6" fmla="*/ 0 h 3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470" h="30319">
                  <a:moveTo>
                    <a:pt x="30471" y="0"/>
                  </a:moveTo>
                  <a:lnTo>
                    <a:pt x="30471" y="30319"/>
                  </a:lnTo>
                  <a:lnTo>
                    <a:pt x="13961" y="30319"/>
                  </a:lnTo>
                  <a:lnTo>
                    <a:pt x="13961" y="16692"/>
                  </a:lnTo>
                  <a:lnTo>
                    <a:pt x="0" y="16692"/>
                  </a:lnTo>
                  <a:lnTo>
                    <a:pt x="0" y="0"/>
                  </a:lnTo>
                  <a:lnTo>
                    <a:pt x="30471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CDBD954-8167-AB72-C8E5-0A8857E12D92}"/>
                </a:ext>
              </a:extLst>
            </p:cNvPr>
            <p:cNvSpPr/>
            <p:nvPr/>
          </p:nvSpPr>
          <p:spPr>
            <a:xfrm>
              <a:off x="8648696" y="5436373"/>
              <a:ext cx="31017" cy="16419"/>
            </a:xfrm>
            <a:custGeom>
              <a:avLst/>
              <a:gdLst>
                <a:gd name="connsiteX0" fmla="*/ 31017 w 31017"/>
                <a:gd name="connsiteY0" fmla="*/ 0 h 16419"/>
                <a:gd name="connsiteX1" fmla="*/ 31017 w 31017"/>
                <a:gd name="connsiteY1" fmla="*/ 16419 h 16419"/>
                <a:gd name="connsiteX2" fmla="*/ 0 w 31017"/>
                <a:gd name="connsiteY2" fmla="*/ 16419 h 16419"/>
                <a:gd name="connsiteX3" fmla="*/ 0 w 31017"/>
                <a:gd name="connsiteY3" fmla="*/ 0 h 16419"/>
                <a:gd name="connsiteX4" fmla="*/ 31017 w 31017"/>
                <a:gd name="connsiteY4" fmla="*/ 0 h 1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17" h="16419">
                  <a:moveTo>
                    <a:pt x="31017" y="0"/>
                  </a:moveTo>
                  <a:lnTo>
                    <a:pt x="31017" y="16419"/>
                  </a:lnTo>
                  <a:lnTo>
                    <a:pt x="0" y="16419"/>
                  </a:lnTo>
                  <a:lnTo>
                    <a:pt x="0" y="0"/>
                  </a:lnTo>
                  <a:lnTo>
                    <a:pt x="31017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B4C8AC0-CA90-0628-EEB7-927AB7735BF4}"/>
                </a:ext>
              </a:extLst>
            </p:cNvPr>
            <p:cNvSpPr/>
            <p:nvPr/>
          </p:nvSpPr>
          <p:spPr>
            <a:xfrm>
              <a:off x="8800413" y="5436373"/>
              <a:ext cx="31017" cy="16419"/>
            </a:xfrm>
            <a:custGeom>
              <a:avLst/>
              <a:gdLst>
                <a:gd name="connsiteX0" fmla="*/ 31017 w 31017"/>
                <a:gd name="connsiteY0" fmla="*/ 0 h 16419"/>
                <a:gd name="connsiteX1" fmla="*/ 31017 w 31017"/>
                <a:gd name="connsiteY1" fmla="*/ 16419 h 16419"/>
                <a:gd name="connsiteX2" fmla="*/ 0 w 31017"/>
                <a:gd name="connsiteY2" fmla="*/ 16419 h 16419"/>
                <a:gd name="connsiteX3" fmla="*/ 0 w 31017"/>
                <a:gd name="connsiteY3" fmla="*/ 0 h 16419"/>
                <a:gd name="connsiteX4" fmla="*/ 31017 w 31017"/>
                <a:gd name="connsiteY4" fmla="*/ 0 h 1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17" h="16419">
                  <a:moveTo>
                    <a:pt x="31017" y="0"/>
                  </a:moveTo>
                  <a:lnTo>
                    <a:pt x="31017" y="16419"/>
                  </a:lnTo>
                  <a:lnTo>
                    <a:pt x="0" y="16419"/>
                  </a:lnTo>
                  <a:lnTo>
                    <a:pt x="0" y="0"/>
                  </a:lnTo>
                  <a:lnTo>
                    <a:pt x="31017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2866651-36C4-34F1-ED58-428211DE2D55}"/>
                </a:ext>
              </a:extLst>
            </p:cNvPr>
            <p:cNvSpPr/>
            <p:nvPr/>
          </p:nvSpPr>
          <p:spPr>
            <a:xfrm>
              <a:off x="8598316" y="5486753"/>
              <a:ext cx="16419" cy="31017"/>
            </a:xfrm>
            <a:custGeom>
              <a:avLst/>
              <a:gdLst>
                <a:gd name="connsiteX0" fmla="*/ 0 w 16419"/>
                <a:gd name="connsiteY0" fmla="*/ 0 h 31017"/>
                <a:gd name="connsiteX1" fmla="*/ 16419 w 16419"/>
                <a:gd name="connsiteY1" fmla="*/ 0 h 31017"/>
                <a:gd name="connsiteX2" fmla="*/ 16419 w 16419"/>
                <a:gd name="connsiteY2" fmla="*/ 31017 h 31017"/>
                <a:gd name="connsiteX3" fmla="*/ 0 w 16419"/>
                <a:gd name="connsiteY3" fmla="*/ 31017 h 31017"/>
                <a:gd name="connsiteX4" fmla="*/ 0 w 16419"/>
                <a:gd name="connsiteY4" fmla="*/ 0 h 3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9" h="31017">
                  <a:moveTo>
                    <a:pt x="0" y="0"/>
                  </a:moveTo>
                  <a:lnTo>
                    <a:pt x="16419" y="0"/>
                  </a:lnTo>
                  <a:lnTo>
                    <a:pt x="16419" y="31017"/>
                  </a:lnTo>
                  <a:lnTo>
                    <a:pt x="0" y="310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797C07-5205-C72B-870E-E9FC734F2367}"/>
                </a:ext>
              </a:extLst>
            </p:cNvPr>
            <p:cNvSpPr/>
            <p:nvPr/>
          </p:nvSpPr>
          <p:spPr>
            <a:xfrm>
              <a:off x="8699622" y="5436373"/>
              <a:ext cx="30470" cy="16419"/>
            </a:xfrm>
            <a:custGeom>
              <a:avLst/>
              <a:gdLst>
                <a:gd name="connsiteX0" fmla="*/ 30471 w 30470"/>
                <a:gd name="connsiteY0" fmla="*/ 0 h 16419"/>
                <a:gd name="connsiteX1" fmla="*/ 30471 w 30470"/>
                <a:gd name="connsiteY1" fmla="*/ 16419 h 16419"/>
                <a:gd name="connsiteX2" fmla="*/ 0 w 30470"/>
                <a:gd name="connsiteY2" fmla="*/ 16419 h 16419"/>
                <a:gd name="connsiteX3" fmla="*/ 0 w 30470"/>
                <a:gd name="connsiteY3" fmla="*/ 0 h 16419"/>
                <a:gd name="connsiteX4" fmla="*/ 30471 w 30470"/>
                <a:gd name="connsiteY4" fmla="*/ 0 h 1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70" h="16419">
                  <a:moveTo>
                    <a:pt x="30471" y="0"/>
                  </a:moveTo>
                  <a:lnTo>
                    <a:pt x="30471" y="16419"/>
                  </a:lnTo>
                  <a:lnTo>
                    <a:pt x="0" y="16419"/>
                  </a:lnTo>
                  <a:lnTo>
                    <a:pt x="0" y="0"/>
                  </a:lnTo>
                  <a:lnTo>
                    <a:pt x="30471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8E5A63E-78F4-B1E6-4FF7-6A310971F292}"/>
                </a:ext>
              </a:extLst>
            </p:cNvPr>
            <p:cNvSpPr/>
            <p:nvPr/>
          </p:nvSpPr>
          <p:spPr>
            <a:xfrm>
              <a:off x="8750032" y="5436373"/>
              <a:ext cx="30470" cy="16419"/>
            </a:xfrm>
            <a:custGeom>
              <a:avLst/>
              <a:gdLst>
                <a:gd name="connsiteX0" fmla="*/ 30471 w 30470"/>
                <a:gd name="connsiteY0" fmla="*/ 0 h 16419"/>
                <a:gd name="connsiteX1" fmla="*/ 30471 w 30470"/>
                <a:gd name="connsiteY1" fmla="*/ 16419 h 16419"/>
                <a:gd name="connsiteX2" fmla="*/ 0 w 30470"/>
                <a:gd name="connsiteY2" fmla="*/ 16419 h 16419"/>
                <a:gd name="connsiteX3" fmla="*/ 0 w 30470"/>
                <a:gd name="connsiteY3" fmla="*/ 0 h 16419"/>
                <a:gd name="connsiteX4" fmla="*/ 30471 w 30470"/>
                <a:gd name="connsiteY4" fmla="*/ 0 h 1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70" h="16419">
                  <a:moveTo>
                    <a:pt x="30471" y="0"/>
                  </a:moveTo>
                  <a:lnTo>
                    <a:pt x="30471" y="16419"/>
                  </a:lnTo>
                  <a:lnTo>
                    <a:pt x="0" y="16419"/>
                  </a:lnTo>
                  <a:lnTo>
                    <a:pt x="0" y="0"/>
                  </a:lnTo>
                  <a:lnTo>
                    <a:pt x="30471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5DF1B1B-B59D-538D-E262-4CBB9E4AD6BA}"/>
                </a:ext>
              </a:extLst>
            </p:cNvPr>
            <p:cNvSpPr/>
            <p:nvPr/>
          </p:nvSpPr>
          <p:spPr>
            <a:xfrm>
              <a:off x="8598316" y="5537709"/>
              <a:ext cx="16419" cy="30470"/>
            </a:xfrm>
            <a:custGeom>
              <a:avLst/>
              <a:gdLst>
                <a:gd name="connsiteX0" fmla="*/ 0 w 16419"/>
                <a:gd name="connsiteY0" fmla="*/ 0 h 30470"/>
                <a:gd name="connsiteX1" fmla="*/ 16419 w 16419"/>
                <a:gd name="connsiteY1" fmla="*/ 0 h 30470"/>
                <a:gd name="connsiteX2" fmla="*/ 16419 w 16419"/>
                <a:gd name="connsiteY2" fmla="*/ 30471 h 30470"/>
                <a:gd name="connsiteX3" fmla="*/ 0 w 16419"/>
                <a:gd name="connsiteY3" fmla="*/ 30471 h 30470"/>
                <a:gd name="connsiteX4" fmla="*/ 0 w 16419"/>
                <a:gd name="connsiteY4" fmla="*/ 0 h 3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9" h="30470">
                  <a:moveTo>
                    <a:pt x="0" y="0"/>
                  </a:moveTo>
                  <a:lnTo>
                    <a:pt x="16419" y="0"/>
                  </a:lnTo>
                  <a:lnTo>
                    <a:pt x="16419" y="30471"/>
                  </a:lnTo>
                  <a:lnTo>
                    <a:pt x="0" y="304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479C59D-4387-893D-2D29-80FFD402ED74}"/>
                </a:ext>
              </a:extLst>
            </p:cNvPr>
            <p:cNvSpPr/>
            <p:nvPr/>
          </p:nvSpPr>
          <p:spPr>
            <a:xfrm>
              <a:off x="8744782" y="5484173"/>
              <a:ext cx="89227" cy="89257"/>
            </a:xfrm>
            <a:custGeom>
              <a:avLst/>
              <a:gdLst>
                <a:gd name="connsiteX0" fmla="*/ 29682 w 89227"/>
                <a:gd name="connsiteY0" fmla="*/ 72626 h 89257"/>
                <a:gd name="connsiteX1" fmla="*/ 30623 w 89227"/>
                <a:gd name="connsiteY1" fmla="*/ 72687 h 89257"/>
                <a:gd name="connsiteX2" fmla="*/ 36601 w 89227"/>
                <a:gd name="connsiteY2" fmla="*/ 78878 h 89257"/>
                <a:gd name="connsiteX3" fmla="*/ 36601 w 89227"/>
                <a:gd name="connsiteY3" fmla="*/ 89258 h 89257"/>
                <a:gd name="connsiteX4" fmla="*/ 0 w 89227"/>
                <a:gd name="connsiteY4" fmla="*/ 89258 h 89257"/>
                <a:gd name="connsiteX5" fmla="*/ 0 w 89227"/>
                <a:gd name="connsiteY5" fmla="*/ 52929 h 89257"/>
                <a:gd name="connsiteX6" fmla="*/ 16480 w 89227"/>
                <a:gd name="connsiteY6" fmla="*/ 52929 h 89257"/>
                <a:gd name="connsiteX7" fmla="*/ 16480 w 89227"/>
                <a:gd name="connsiteY7" fmla="*/ 60183 h 89257"/>
                <a:gd name="connsiteX8" fmla="*/ 60122 w 89227"/>
                <a:gd name="connsiteY8" fmla="*/ 16510 h 89257"/>
                <a:gd name="connsiteX9" fmla="*/ 52990 w 89227"/>
                <a:gd name="connsiteY9" fmla="*/ 16510 h 89257"/>
                <a:gd name="connsiteX10" fmla="*/ 52990 w 89227"/>
                <a:gd name="connsiteY10" fmla="*/ 0 h 89257"/>
                <a:gd name="connsiteX11" fmla="*/ 89227 w 89227"/>
                <a:gd name="connsiteY11" fmla="*/ 0 h 89257"/>
                <a:gd name="connsiteX12" fmla="*/ 89227 w 89227"/>
                <a:gd name="connsiteY12" fmla="*/ 36207 h 89257"/>
                <a:gd name="connsiteX13" fmla="*/ 72869 w 89227"/>
                <a:gd name="connsiteY13" fmla="*/ 36207 h 89257"/>
                <a:gd name="connsiteX14" fmla="*/ 72869 w 89227"/>
                <a:gd name="connsiteY14" fmla="*/ 29439 h 89257"/>
                <a:gd name="connsiteX15" fmla="*/ 29651 w 89227"/>
                <a:gd name="connsiteY15" fmla="*/ 72596 h 8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227" h="89257">
                  <a:moveTo>
                    <a:pt x="29682" y="72626"/>
                  </a:moveTo>
                  <a:cubicBezTo>
                    <a:pt x="29682" y="72626"/>
                    <a:pt x="30198" y="72687"/>
                    <a:pt x="30623" y="72687"/>
                  </a:cubicBezTo>
                  <a:cubicBezTo>
                    <a:pt x="34608" y="72748"/>
                    <a:pt x="36601" y="74811"/>
                    <a:pt x="36601" y="78878"/>
                  </a:cubicBezTo>
                  <a:lnTo>
                    <a:pt x="36601" y="89258"/>
                  </a:lnTo>
                  <a:lnTo>
                    <a:pt x="0" y="89258"/>
                  </a:lnTo>
                  <a:lnTo>
                    <a:pt x="0" y="52929"/>
                  </a:lnTo>
                  <a:lnTo>
                    <a:pt x="16480" y="52929"/>
                  </a:lnTo>
                  <a:lnTo>
                    <a:pt x="16480" y="60183"/>
                  </a:lnTo>
                  <a:cubicBezTo>
                    <a:pt x="31169" y="45494"/>
                    <a:pt x="45615" y="31048"/>
                    <a:pt x="60122" y="16510"/>
                  </a:cubicBezTo>
                  <a:lnTo>
                    <a:pt x="52990" y="16510"/>
                  </a:lnTo>
                  <a:lnTo>
                    <a:pt x="52990" y="0"/>
                  </a:lnTo>
                  <a:lnTo>
                    <a:pt x="89227" y="0"/>
                  </a:lnTo>
                  <a:lnTo>
                    <a:pt x="89227" y="36207"/>
                  </a:lnTo>
                  <a:lnTo>
                    <a:pt x="72869" y="36207"/>
                  </a:lnTo>
                  <a:lnTo>
                    <a:pt x="72869" y="29439"/>
                  </a:lnTo>
                  <a:cubicBezTo>
                    <a:pt x="58514" y="43794"/>
                    <a:pt x="44037" y="58271"/>
                    <a:pt x="29651" y="72596"/>
                  </a:cubicBez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2D45342-1702-EBFD-3B1F-0FB24BC62CD4}"/>
                </a:ext>
              </a:extLst>
            </p:cNvPr>
            <p:cNvSpPr/>
            <p:nvPr/>
          </p:nvSpPr>
          <p:spPr>
            <a:xfrm>
              <a:off x="8851491" y="5689487"/>
              <a:ext cx="30106" cy="30167"/>
            </a:xfrm>
            <a:custGeom>
              <a:avLst/>
              <a:gdLst>
                <a:gd name="connsiteX0" fmla="*/ 13779 w 30106"/>
                <a:gd name="connsiteY0" fmla="*/ 13870 h 30167"/>
                <a:gd name="connsiteX1" fmla="*/ 13779 w 30106"/>
                <a:gd name="connsiteY1" fmla="*/ 0 h 30167"/>
                <a:gd name="connsiteX2" fmla="*/ 30107 w 30106"/>
                <a:gd name="connsiteY2" fmla="*/ 0 h 30167"/>
                <a:gd name="connsiteX3" fmla="*/ 30107 w 30106"/>
                <a:gd name="connsiteY3" fmla="*/ 30167 h 30167"/>
                <a:gd name="connsiteX4" fmla="*/ 0 w 30106"/>
                <a:gd name="connsiteY4" fmla="*/ 30167 h 30167"/>
                <a:gd name="connsiteX5" fmla="*/ 0 w 30106"/>
                <a:gd name="connsiteY5" fmla="*/ 13870 h 30167"/>
                <a:gd name="connsiteX6" fmla="*/ 13779 w 30106"/>
                <a:gd name="connsiteY6" fmla="*/ 13870 h 3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106" h="30167">
                  <a:moveTo>
                    <a:pt x="13779" y="13870"/>
                  </a:moveTo>
                  <a:lnTo>
                    <a:pt x="13779" y="0"/>
                  </a:lnTo>
                  <a:lnTo>
                    <a:pt x="30107" y="0"/>
                  </a:lnTo>
                  <a:lnTo>
                    <a:pt x="30107" y="30167"/>
                  </a:lnTo>
                  <a:lnTo>
                    <a:pt x="0" y="30167"/>
                  </a:lnTo>
                  <a:lnTo>
                    <a:pt x="0" y="13870"/>
                  </a:lnTo>
                  <a:lnTo>
                    <a:pt x="13779" y="1387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A416897-B95A-8F29-5E1A-11CDC5FCD4E9}"/>
                </a:ext>
              </a:extLst>
            </p:cNvPr>
            <p:cNvSpPr/>
            <p:nvPr/>
          </p:nvSpPr>
          <p:spPr>
            <a:xfrm>
              <a:off x="8865360" y="5486995"/>
              <a:ext cx="16358" cy="30470"/>
            </a:xfrm>
            <a:custGeom>
              <a:avLst/>
              <a:gdLst>
                <a:gd name="connsiteX0" fmla="*/ 16358 w 16358"/>
                <a:gd name="connsiteY0" fmla="*/ 0 h 30470"/>
                <a:gd name="connsiteX1" fmla="*/ 16358 w 16358"/>
                <a:gd name="connsiteY1" fmla="*/ 30471 h 30470"/>
                <a:gd name="connsiteX2" fmla="*/ 0 w 16358"/>
                <a:gd name="connsiteY2" fmla="*/ 30471 h 30470"/>
                <a:gd name="connsiteX3" fmla="*/ 0 w 16358"/>
                <a:gd name="connsiteY3" fmla="*/ 0 h 30470"/>
                <a:gd name="connsiteX4" fmla="*/ 16358 w 16358"/>
                <a:gd name="connsiteY4" fmla="*/ 0 h 3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8" h="30470">
                  <a:moveTo>
                    <a:pt x="16358" y="0"/>
                  </a:moveTo>
                  <a:lnTo>
                    <a:pt x="16358" y="30471"/>
                  </a:lnTo>
                  <a:lnTo>
                    <a:pt x="0" y="30471"/>
                  </a:lnTo>
                  <a:lnTo>
                    <a:pt x="0" y="0"/>
                  </a:lnTo>
                  <a:lnTo>
                    <a:pt x="16358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2DF62C10-693C-CE44-EA2E-E0E4F1F53D79}"/>
                </a:ext>
              </a:extLst>
            </p:cNvPr>
            <p:cNvSpPr/>
            <p:nvPr/>
          </p:nvSpPr>
          <p:spPr>
            <a:xfrm>
              <a:off x="8865330" y="5638803"/>
              <a:ext cx="16358" cy="30379"/>
            </a:xfrm>
            <a:custGeom>
              <a:avLst/>
              <a:gdLst>
                <a:gd name="connsiteX0" fmla="*/ 0 w 16358"/>
                <a:gd name="connsiteY0" fmla="*/ 30380 h 30379"/>
                <a:gd name="connsiteX1" fmla="*/ 0 w 16358"/>
                <a:gd name="connsiteY1" fmla="*/ 0 h 30379"/>
                <a:gd name="connsiteX2" fmla="*/ 16358 w 16358"/>
                <a:gd name="connsiteY2" fmla="*/ 0 h 30379"/>
                <a:gd name="connsiteX3" fmla="*/ 16358 w 16358"/>
                <a:gd name="connsiteY3" fmla="*/ 30380 h 30379"/>
                <a:gd name="connsiteX4" fmla="*/ 0 w 16358"/>
                <a:gd name="connsiteY4" fmla="*/ 30380 h 30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8" h="30379">
                  <a:moveTo>
                    <a:pt x="0" y="30380"/>
                  </a:moveTo>
                  <a:lnTo>
                    <a:pt x="0" y="0"/>
                  </a:lnTo>
                  <a:lnTo>
                    <a:pt x="16358" y="0"/>
                  </a:lnTo>
                  <a:lnTo>
                    <a:pt x="16358" y="30380"/>
                  </a:lnTo>
                  <a:lnTo>
                    <a:pt x="0" y="3038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8098FC5-79B9-B099-679F-D201CC910126}"/>
                </a:ext>
              </a:extLst>
            </p:cNvPr>
            <p:cNvSpPr/>
            <p:nvPr/>
          </p:nvSpPr>
          <p:spPr>
            <a:xfrm>
              <a:off x="8800746" y="5703448"/>
              <a:ext cx="30470" cy="16236"/>
            </a:xfrm>
            <a:custGeom>
              <a:avLst/>
              <a:gdLst>
                <a:gd name="connsiteX0" fmla="*/ 0 w 30470"/>
                <a:gd name="connsiteY0" fmla="*/ 0 h 16236"/>
                <a:gd name="connsiteX1" fmla="*/ 30471 w 30470"/>
                <a:gd name="connsiteY1" fmla="*/ 0 h 16236"/>
                <a:gd name="connsiteX2" fmla="*/ 30471 w 30470"/>
                <a:gd name="connsiteY2" fmla="*/ 16237 h 16236"/>
                <a:gd name="connsiteX3" fmla="*/ 0 w 30470"/>
                <a:gd name="connsiteY3" fmla="*/ 16237 h 16236"/>
                <a:gd name="connsiteX4" fmla="*/ 0 w 30470"/>
                <a:gd name="connsiteY4" fmla="*/ 0 h 1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70" h="16236">
                  <a:moveTo>
                    <a:pt x="0" y="0"/>
                  </a:moveTo>
                  <a:lnTo>
                    <a:pt x="30471" y="0"/>
                  </a:lnTo>
                  <a:lnTo>
                    <a:pt x="30471" y="16237"/>
                  </a:lnTo>
                  <a:lnTo>
                    <a:pt x="0" y="162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43E08D8-803E-3C28-08DC-FA27FA1CDA5E}"/>
                </a:ext>
              </a:extLst>
            </p:cNvPr>
            <p:cNvSpPr/>
            <p:nvPr/>
          </p:nvSpPr>
          <p:spPr>
            <a:xfrm>
              <a:off x="8865360" y="5537740"/>
              <a:ext cx="16297" cy="30288"/>
            </a:xfrm>
            <a:custGeom>
              <a:avLst/>
              <a:gdLst>
                <a:gd name="connsiteX0" fmla="*/ 16298 w 16297"/>
                <a:gd name="connsiteY0" fmla="*/ 30289 h 30288"/>
                <a:gd name="connsiteX1" fmla="*/ 0 w 16297"/>
                <a:gd name="connsiteY1" fmla="*/ 30289 h 30288"/>
                <a:gd name="connsiteX2" fmla="*/ 0 w 16297"/>
                <a:gd name="connsiteY2" fmla="*/ 0 h 30288"/>
                <a:gd name="connsiteX3" fmla="*/ 16298 w 16297"/>
                <a:gd name="connsiteY3" fmla="*/ 0 h 30288"/>
                <a:gd name="connsiteX4" fmla="*/ 16298 w 16297"/>
                <a:gd name="connsiteY4" fmla="*/ 30289 h 3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97" h="30288">
                  <a:moveTo>
                    <a:pt x="16298" y="30289"/>
                  </a:moveTo>
                  <a:lnTo>
                    <a:pt x="0" y="30289"/>
                  </a:lnTo>
                  <a:lnTo>
                    <a:pt x="0" y="0"/>
                  </a:lnTo>
                  <a:lnTo>
                    <a:pt x="16298" y="0"/>
                  </a:lnTo>
                  <a:lnTo>
                    <a:pt x="16298" y="30289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1784B9A-68D4-5102-9D58-077FC06E3397}"/>
                </a:ext>
              </a:extLst>
            </p:cNvPr>
            <p:cNvSpPr/>
            <p:nvPr/>
          </p:nvSpPr>
          <p:spPr>
            <a:xfrm>
              <a:off x="8865360" y="5588241"/>
              <a:ext cx="16297" cy="30288"/>
            </a:xfrm>
            <a:custGeom>
              <a:avLst/>
              <a:gdLst>
                <a:gd name="connsiteX0" fmla="*/ 0 w 16297"/>
                <a:gd name="connsiteY0" fmla="*/ 0 h 30288"/>
                <a:gd name="connsiteX1" fmla="*/ 16298 w 16297"/>
                <a:gd name="connsiteY1" fmla="*/ 0 h 30288"/>
                <a:gd name="connsiteX2" fmla="*/ 16298 w 16297"/>
                <a:gd name="connsiteY2" fmla="*/ 30289 h 30288"/>
                <a:gd name="connsiteX3" fmla="*/ 0 w 16297"/>
                <a:gd name="connsiteY3" fmla="*/ 30289 h 30288"/>
                <a:gd name="connsiteX4" fmla="*/ 0 w 16297"/>
                <a:gd name="connsiteY4" fmla="*/ 0 h 3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97" h="30288">
                  <a:moveTo>
                    <a:pt x="0" y="0"/>
                  </a:moveTo>
                  <a:lnTo>
                    <a:pt x="16298" y="0"/>
                  </a:lnTo>
                  <a:lnTo>
                    <a:pt x="16298" y="30289"/>
                  </a:lnTo>
                  <a:lnTo>
                    <a:pt x="0" y="30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99DA3C3-C7E2-DF16-CB37-FDA0EC3F198E}"/>
                </a:ext>
              </a:extLst>
            </p:cNvPr>
            <p:cNvSpPr/>
            <p:nvPr/>
          </p:nvSpPr>
          <p:spPr>
            <a:xfrm>
              <a:off x="8750245" y="5703478"/>
              <a:ext cx="30288" cy="16236"/>
            </a:xfrm>
            <a:custGeom>
              <a:avLst/>
              <a:gdLst>
                <a:gd name="connsiteX0" fmla="*/ 30289 w 30288"/>
                <a:gd name="connsiteY0" fmla="*/ 0 h 16236"/>
                <a:gd name="connsiteX1" fmla="*/ 30289 w 30288"/>
                <a:gd name="connsiteY1" fmla="*/ 16237 h 16236"/>
                <a:gd name="connsiteX2" fmla="*/ 0 w 30288"/>
                <a:gd name="connsiteY2" fmla="*/ 16237 h 16236"/>
                <a:gd name="connsiteX3" fmla="*/ 0 w 30288"/>
                <a:gd name="connsiteY3" fmla="*/ 0 h 16236"/>
                <a:gd name="connsiteX4" fmla="*/ 30289 w 30288"/>
                <a:gd name="connsiteY4" fmla="*/ 0 h 1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88" h="16236">
                  <a:moveTo>
                    <a:pt x="30289" y="0"/>
                  </a:moveTo>
                  <a:lnTo>
                    <a:pt x="30289" y="16237"/>
                  </a:lnTo>
                  <a:lnTo>
                    <a:pt x="0" y="16237"/>
                  </a:lnTo>
                  <a:lnTo>
                    <a:pt x="0" y="0"/>
                  </a:lnTo>
                  <a:lnTo>
                    <a:pt x="30289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</p:grpSp>
      <p:pic>
        <p:nvPicPr>
          <p:cNvPr id="77" name="Graphic 76">
            <a:extLst>
              <a:ext uri="{FF2B5EF4-FFF2-40B4-BE49-F238E27FC236}">
                <a16:creationId xmlns:a16="http://schemas.microsoft.com/office/drawing/2014/main" id="{7EDC8ACC-F07D-4C2B-848F-806BD626EAD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017847" y="5418839"/>
            <a:ext cx="320355" cy="32035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E4D25E8-4268-B2A3-4EC4-CB68F3D51CD4}"/>
              </a:ext>
            </a:extLst>
          </p:cNvPr>
          <p:cNvSpPr/>
          <p:nvPr/>
        </p:nvSpPr>
        <p:spPr>
          <a:xfrm>
            <a:off x="1180541" y="5845835"/>
            <a:ext cx="1819275" cy="690337"/>
          </a:xfrm>
          <a:prstGeom prst="roundRect">
            <a:avLst>
              <a:gd name="adj" fmla="val 17880"/>
            </a:avLst>
          </a:prstGeom>
          <a:solidFill>
            <a:schemeClr val="bg1"/>
          </a:solidFill>
          <a:ln w="381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292100" dist="88900" dir="3600000" algn="ctr" rotWithShape="0">
              <a:schemeClr val="accent4">
                <a:alpha val="6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pic>
        <p:nvPicPr>
          <p:cNvPr id="2" name="Picture 1" descr="Service Cloud – OOB Consulting">
            <a:extLst>
              <a:ext uri="{FF2B5EF4-FFF2-40B4-BE49-F238E27FC236}">
                <a16:creationId xmlns:a16="http://schemas.microsoft.com/office/drawing/2014/main" id="{DF653C10-C7C8-4E25-DF76-8CAF9666ED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2" t="9399" r="13753" b="15770"/>
          <a:stretch/>
        </p:blipFill>
        <p:spPr bwMode="auto">
          <a:xfrm>
            <a:off x="1772724" y="5951382"/>
            <a:ext cx="604651" cy="416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066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oman leaving plane">
            <a:extLst>
              <a:ext uri="{FF2B5EF4-FFF2-40B4-BE49-F238E27FC236}">
                <a16:creationId xmlns:a16="http://schemas.microsoft.com/office/drawing/2014/main" id="{55AAEEBB-FE19-1D77-4A1D-EAB9381502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10" r="22710"/>
          <a:stretch/>
        </p:blipFill>
        <p:spPr>
          <a:xfrm>
            <a:off x="-18897" y="0"/>
            <a:ext cx="5614595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45ADC8-E3A1-D979-4510-CAB7DE6F5D29}"/>
              </a:ext>
            </a:extLst>
          </p:cNvPr>
          <p:cNvSpPr/>
          <p:nvPr/>
        </p:nvSpPr>
        <p:spPr>
          <a:xfrm>
            <a:off x="5890260" y="352262"/>
            <a:ext cx="1134285" cy="369332"/>
          </a:xfrm>
          <a:prstGeom prst="rect">
            <a:avLst/>
          </a:prstGeom>
        </p:spPr>
        <p:txBody>
          <a:bodyPr wrap="none" lIns="0">
            <a:spAutoFit/>
          </a:bodyPr>
          <a:lstStyle/>
          <a:p>
            <a:pPr marL="0" marR="0" lvl="0" indent="0" algn="l" defTabSz="60791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800" b="0" i="0" u="none" strike="noStrike" kern="1200" cap="none" spc="0" normalizeH="0" baseline="0" noProof="0">
                <a:ln>
                  <a:noFill/>
                </a:ln>
                <a:solidFill>
                  <a:srgbClr val="0070AD"/>
                </a:solidFill>
                <a:effectLst/>
                <a:uLnTx/>
                <a:uFillTx/>
                <a:latin typeface="Ubuntu"/>
                <a:ea typeface="Verdana" pitchFamily="34" charset="0"/>
                <a:cs typeface="+mn-cs"/>
              </a:rPr>
              <a:t>Challenge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5B793B4-0492-D47D-1D99-8C4C6C3434CB}"/>
              </a:ext>
            </a:extLst>
          </p:cNvPr>
          <p:cNvGrpSpPr/>
          <p:nvPr/>
        </p:nvGrpSpPr>
        <p:grpSpPr>
          <a:xfrm>
            <a:off x="5890260" y="4844534"/>
            <a:ext cx="1648849" cy="369332"/>
            <a:chOff x="5638800" y="4800600"/>
            <a:chExt cx="1648849" cy="381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D5A6C89-95A1-0441-B123-066307AF15F3}"/>
                </a:ext>
              </a:extLst>
            </p:cNvPr>
            <p:cNvSpPr/>
            <p:nvPr/>
          </p:nvSpPr>
          <p:spPr>
            <a:xfrm>
              <a:off x="5638800" y="4800600"/>
              <a:ext cx="1648849" cy="381000"/>
            </a:xfrm>
            <a:prstGeom prst="rect">
              <a:avLst/>
            </a:prstGeom>
            <a:ln>
              <a:noFill/>
            </a:ln>
          </p:spPr>
          <p:txBody>
            <a:bodyPr wrap="none" lIns="0">
              <a:spAutoFit/>
            </a:bodyPr>
            <a:lstStyle/>
            <a:p>
              <a:pPr marL="0" marR="0" lvl="0" indent="0" algn="l" defTabSz="60791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>
                  <a:ln>
                    <a:noFill/>
                  </a:ln>
                  <a:solidFill>
                    <a:srgbClr val="0070AD"/>
                  </a:solidFill>
                  <a:effectLst/>
                  <a:uLnTx/>
                  <a:uFillTx/>
                  <a:latin typeface="Ubuntu"/>
                  <a:ea typeface="Verdana" pitchFamily="34" charset="0"/>
                  <a:cs typeface="Verdana" pitchFamily="34" charset="0"/>
                </a:rPr>
                <a:t>Business Value</a:t>
              </a:r>
            </a:p>
          </p:txBody>
        </p:sp>
        <p:cxnSp>
          <p:nvCxnSpPr>
            <p:cNvPr id="10" name="Connecteur droit 58">
              <a:extLst>
                <a:ext uri="{FF2B5EF4-FFF2-40B4-BE49-F238E27FC236}">
                  <a16:creationId xmlns:a16="http://schemas.microsoft.com/office/drawing/2014/main" id="{71AF098F-7055-81AC-92E2-87C92B347441}"/>
                </a:ext>
              </a:extLst>
            </p:cNvPr>
            <p:cNvCxnSpPr/>
            <p:nvPr/>
          </p:nvCxnSpPr>
          <p:spPr>
            <a:xfrm>
              <a:off x="5638800" y="5181600"/>
              <a:ext cx="576064" cy="0"/>
            </a:xfrm>
            <a:prstGeom prst="line">
              <a:avLst/>
            </a:prstGeom>
            <a:ln w="1905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Connecteur droit 58">
            <a:extLst>
              <a:ext uri="{FF2B5EF4-FFF2-40B4-BE49-F238E27FC236}">
                <a16:creationId xmlns:a16="http://schemas.microsoft.com/office/drawing/2014/main" id="{4081DDC6-4E49-2901-A0AC-9B1470A8CD73}"/>
              </a:ext>
            </a:extLst>
          </p:cNvPr>
          <p:cNvCxnSpPr/>
          <p:nvPr/>
        </p:nvCxnSpPr>
        <p:spPr>
          <a:xfrm>
            <a:off x="5890260" y="736834"/>
            <a:ext cx="576064" cy="0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3F09B45-E372-76A8-68E9-23B46DB0162E}"/>
              </a:ext>
            </a:extLst>
          </p:cNvPr>
          <p:cNvSpPr txBox="1"/>
          <p:nvPr/>
        </p:nvSpPr>
        <p:spPr>
          <a:xfrm>
            <a:off x="5890260" y="804648"/>
            <a:ext cx="5893753" cy="861774"/>
          </a:xfrm>
          <a:prstGeom prst="rect">
            <a:avLst/>
          </a:prstGeom>
          <a:noFill/>
        </p:spPr>
        <p:txBody>
          <a:bodyPr wrap="square" lIns="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E101A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SIA faced challenges in key areas of the aviation market, including shortcomings in delivering personalized services, prompting the need for a case management module. The absence of a comprehensive customer view hindered contextual interactions, highlighting the necessity for improved knowledge management with a centralized source for up-to-date information to enhance decision-making and service delivery.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A22D8F0-2A29-550D-A1F0-44EAA6252BEB}"/>
              </a:ext>
            </a:extLst>
          </p:cNvPr>
          <p:cNvGrpSpPr/>
          <p:nvPr/>
        </p:nvGrpSpPr>
        <p:grpSpPr>
          <a:xfrm>
            <a:off x="5969355" y="1801718"/>
            <a:ext cx="5429638" cy="2766859"/>
            <a:chOff x="6429672" y="1893848"/>
            <a:chExt cx="4958199" cy="274117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2F45197-67A7-435A-E4ED-53E0E9E718EF}"/>
                </a:ext>
              </a:extLst>
            </p:cNvPr>
            <p:cNvSpPr/>
            <p:nvPr/>
          </p:nvSpPr>
          <p:spPr>
            <a:xfrm>
              <a:off x="6437304" y="1893848"/>
              <a:ext cx="4627562" cy="369332"/>
            </a:xfrm>
            <a:prstGeom prst="rect">
              <a:avLst/>
            </a:prstGeom>
          </p:spPr>
          <p:txBody>
            <a:bodyPr wrap="square" lIns="0">
              <a:spAutoFit/>
            </a:bodyPr>
            <a:lstStyle/>
            <a:p>
              <a:pPr marL="0" marR="0" lvl="0" indent="0" algn="l" defTabSz="60791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800" b="0" i="0" u="none" strike="noStrike" kern="1200" cap="none" spc="0" normalizeH="0" baseline="0" noProof="0">
                  <a:ln>
                    <a:noFill/>
                  </a:ln>
                  <a:solidFill>
                    <a:srgbClr val="0070AD"/>
                  </a:solidFill>
                  <a:effectLst/>
                  <a:uLnTx/>
                  <a:uFillTx/>
                  <a:latin typeface="Ubuntu"/>
                  <a:ea typeface="Verdana" pitchFamily="34" charset="0"/>
                  <a:cs typeface="Verdana" pitchFamily="34" charset="0"/>
                </a:rPr>
                <a:t>Solution</a:t>
              </a:r>
            </a:p>
          </p:txBody>
        </p:sp>
        <p:cxnSp>
          <p:nvCxnSpPr>
            <p:cNvPr id="15" name="Connecteur droit 58">
              <a:extLst>
                <a:ext uri="{FF2B5EF4-FFF2-40B4-BE49-F238E27FC236}">
                  <a16:creationId xmlns:a16="http://schemas.microsoft.com/office/drawing/2014/main" id="{06F060CC-E3C3-1F4A-DC2D-76C382CA3CC2}"/>
                </a:ext>
              </a:extLst>
            </p:cNvPr>
            <p:cNvCxnSpPr/>
            <p:nvPr/>
          </p:nvCxnSpPr>
          <p:spPr>
            <a:xfrm>
              <a:off x="6429672" y="2263180"/>
              <a:ext cx="576064" cy="0"/>
            </a:xfrm>
            <a:prstGeom prst="line">
              <a:avLst/>
            </a:prstGeom>
            <a:ln w="19050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CC5E856-7164-72B4-A504-25438028B3DD}"/>
                </a:ext>
              </a:extLst>
            </p:cNvPr>
            <p:cNvSpPr txBox="1"/>
            <p:nvPr/>
          </p:nvSpPr>
          <p:spPr>
            <a:xfrm>
              <a:off x="6437305" y="2282062"/>
              <a:ext cx="4950566" cy="2352965"/>
            </a:xfrm>
            <a:prstGeom prst="rect">
              <a:avLst/>
            </a:prstGeom>
            <a:noFill/>
          </p:spPr>
          <p:txBody>
            <a:bodyPr wrap="square" lIns="0" tIns="45720" rIns="91440" bIns="45720" rtlCol="0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Capgemini suggested an Omnichannel experience for SIA contact center agents through the implementation of Salesforce Service Cloud to seamlessly integrate with a MuleSoft integration layer. 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Case Management: To give agents a unified view of the customer while reducing handling time and thereby elevating the customer experience and also giving a 360 view of the customer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Knowledge Management: For enhanced content management and to have a single source of truth that results in an increased audience engagement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Integration: Seamless integration between omnichannel and legacy using MuleSoft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AMS Expertise: Capgemini proposed an efficiency framework that allows for real-time monitoring and continuous improvement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100"/>
                </a:spcBef>
                <a:spcAft>
                  <a:spcPts val="100"/>
                </a:spcAft>
                <a:buClrTx/>
                <a:buSzTx/>
                <a:buFont typeface="Wingdings" panose="05000000000000000000" pitchFamily="2" charset="2"/>
                <a:buChar char="§"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The new system will be globally deployed across the contact centers and customer feedback handling units with Salesforce Service Cloud and </a:t>
              </a:r>
              <a:r>
                <a:rPr kumimoji="0" lang="en-US" sz="1000" b="0" i="0" u="none" strike="noStrike" kern="1200" cap="none" spc="0" normalizeH="0" baseline="0" noProof="0" err="1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Mulesoft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 </a:t>
              </a:r>
              <a:r>
                <a:rPr kumimoji="0" lang="en-US" sz="1000" b="0" i="0" u="none" strike="noStrike" kern="1200" cap="none" spc="0" normalizeH="0" baseline="0" noProof="0" err="1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Anypoint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rgbClr val="0E101A"/>
                  </a:solidFill>
                  <a:effectLst/>
                  <a:uLnTx/>
                  <a:uFillTx/>
                  <a:latin typeface="Ubuntu"/>
                  <a:ea typeface="+mn-ea"/>
                  <a:cs typeface="+mn-cs"/>
                </a:rPr>
                <a:t> Platform technologies.</a:t>
              </a:r>
            </a:p>
          </p:txBody>
        </p:sp>
      </p:grpSp>
      <p:sp>
        <p:nvSpPr>
          <p:cNvPr id="17" name="object 49">
            <a:extLst>
              <a:ext uri="{FF2B5EF4-FFF2-40B4-BE49-F238E27FC236}">
                <a16:creationId xmlns:a16="http://schemas.microsoft.com/office/drawing/2014/main" id="{460CD27F-8605-24DD-D077-018E4EAC03FC}"/>
              </a:ext>
            </a:extLst>
          </p:cNvPr>
          <p:cNvSpPr txBox="1"/>
          <p:nvPr/>
        </p:nvSpPr>
        <p:spPr>
          <a:xfrm>
            <a:off x="9255148" y="5845844"/>
            <a:ext cx="1103970" cy="474489"/>
          </a:xfrm>
          <a:prstGeom prst="rect">
            <a:avLst/>
          </a:prstGeom>
        </p:spPr>
        <p:txBody>
          <a:bodyPr vert="horz" wrap="square" lIns="0" tIns="12700" rIns="0" bIns="0" rtlCol="0" anchor="t">
            <a:spAutoFit/>
          </a:bodyPr>
          <a:lstStyle/>
          <a:p>
            <a:pPr marL="12700" marR="5080" lvl="0" indent="0" algn="ctr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</a:t>
            </a:r>
            <a:r>
              <a:rPr kumimoji="0" lang="en-IN" sz="1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olution</a:t>
            </a:r>
            <a:r>
              <a:rPr kumimoji="0" lang="en-IN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will enhance content management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18" name="object 50">
            <a:extLst>
              <a:ext uri="{FF2B5EF4-FFF2-40B4-BE49-F238E27FC236}">
                <a16:creationId xmlns:a16="http://schemas.microsoft.com/office/drawing/2014/main" id="{DC5B64C9-34D8-DA89-0288-8D929E4C495F}"/>
              </a:ext>
            </a:extLst>
          </p:cNvPr>
          <p:cNvSpPr txBox="1"/>
          <p:nvPr/>
        </p:nvSpPr>
        <p:spPr>
          <a:xfrm>
            <a:off x="5890260" y="5845835"/>
            <a:ext cx="1145506" cy="627736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5080" lvl="0" indent="0" algn="ctr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Improved Productivity all manual works are automated 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28" name="object 50">
            <a:extLst>
              <a:ext uri="{FF2B5EF4-FFF2-40B4-BE49-F238E27FC236}">
                <a16:creationId xmlns:a16="http://schemas.microsoft.com/office/drawing/2014/main" id="{3D4648E1-7597-DB32-F770-732DD5C50D90}"/>
              </a:ext>
            </a:extLst>
          </p:cNvPr>
          <p:cNvSpPr txBox="1"/>
          <p:nvPr/>
        </p:nvSpPr>
        <p:spPr>
          <a:xfrm>
            <a:off x="7674632" y="5845835"/>
            <a:ext cx="1269058" cy="473848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5080" lvl="0" indent="0" algn="ctr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SSOT that results in increased audience engagement.</a:t>
            </a:r>
          </a:p>
        </p:txBody>
      </p:sp>
      <p:sp>
        <p:nvSpPr>
          <p:cNvPr id="32" name="object 50">
            <a:extLst>
              <a:ext uri="{FF2B5EF4-FFF2-40B4-BE49-F238E27FC236}">
                <a16:creationId xmlns:a16="http://schemas.microsoft.com/office/drawing/2014/main" id="{B527B2D9-1970-B0FA-876C-47E072C99814}"/>
              </a:ext>
            </a:extLst>
          </p:cNvPr>
          <p:cNvSpPr txBox="1"/>
          <p:nvPr/>
        </p:nvSpPr>
        <p:spPr>
          <a:xfrm>
            <a:off x="10543496" y="5845835"/>
            <a:ext cx="1341938" cy="627736"/>
          </a:xfrm>
          <a:prstGeom prst="rect">
            <a:avLst/>
          </a:prstGeom>
        </p:spPr>
        <p:txBody>
          <a:bodyPr vert="horz" wrap="square" lIns="0" tIns="12065" rIns="0" bIns="0" rtlCol="0" anchor="t">
            <a:spAutoFit/>
          </a:bodyPr>
          <a:lstStyle/>
          <a:p>
            <a:pPr marL="12700" marR="5080" lvl="0" indent="0" algn="ctr" defTabSz="914400" rtl="0" eaLnBrk="1" fontAlgn="auto" latinLnBrk="0" hangingPunct="1">
              <a:lnSpc>
                <a:spcPct val="100000"/>
              </a:lnSpc>
              <a:spcBef>
                <a:spcPts val="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E</a:t>
            </a:r>
            <a:r>
              <a:rPr kumimoji="0" lang="en-US" sz="1000" b="0" i="0" u="none" strike="noStrike" kern="1200" cap="none" spc="-5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nsured</a:t>
            </a:r>
            <a:r>
              <a:rPr kumimoji="0" lang="en-US" sz="1000" b="0" i="0" u="none" strike="noStrike" kern="1200" cap="none" spc="-5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rPr>
              <a:t> they are well-positioned to tackle the increasingly challenging market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2FB4F81-9E1C-7CBA-D4F8-AAC8BFB64D36}"/>
              </a:ext>
            </a:extLst>
          </p:cNvPr>
          <p:cNvSpPr/>
          <p:nvPr/>
        </p:nvSpPr>
        <p:spPr>
          <a:xfrm>
            <a:off x="6217997" y="5334000"/>
            <a:ext cx="490031" cy="4900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865F637-F6F8-3091-B7E4-7B3324424A5C}"/>
              </a:ext>
            </a:extLst>
          </p:cNvPr>
          <p:cNvSpPr/>
          <p:nvPr/>
        </p:nvSpPr>
        <p:spPr>
          <a:xfrm>
            <a:off x="7895673" y="5334000"/>
            <a:ext cx="490031" cy="4900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A8E0BA2-32E9-3FC9-00FB-C7E35BAAE53B}"/>
              </a:ext>
            </a:extLst>
          </p:cNvPr>
          <p:cNvSpPr/>
          <p:nvPr/>
        </p:nvSpPr>
        <p:spPr>
          <a:xfrm>
            <a:off x="9501782" y="5334000"/>
            <a:ext cx="490031" cy="4900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ABFC0C1-4FBE-7C9F-5727-3604BA67292E}"/>
              </a:ext>
            </a:extLst>
          </p:cNvPr>
          <p:cNvSpPr/>
          <p:nvPr/>
        </p:nvSpPr>
        <p:spPr>
          <a:xfrm>
            <a:off x="10933009" y="5334000"/>
            <a:ext cx="490031" cy="49003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34C4B92-543B-1FA6-F797-63A6D545AF7A}"/>
              </a:ext>
            </a:extLst>
          </p:cNvPr>
          <p:cNvGrpSpPr>
            <a:grpSpLocks noChangeAspect="1"/>
          </p:cNvGrpSpPr>
          <p:nvPr/>
        </p:nvGrpSpPr>
        <p:grpSpPr>
          <a:xfrm>
            <a:off x="7994742" y="5461471"/>
            <a:ext cx="291893" cy="191998"/>
            <a:chOff x="9948085" y="2881610"/>
            <a:chExt cx="526702" cy="346369"/>
          </a:xfrm>
          <a:solidFill>
            <a:schemeClr val="bg1"/>
          </a:solidFill>
        </p:grpSpPr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1EBEEFF1-AA50-2120-C213-57BD1A256D02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362656" y="3112254"/>
              <a:ext cx="112131" cy="115725"/>
            </a:xfrm>
            <a:custGeom>
              <a:avLst/>
              <a:gdLst>
                <a:gd name="T0" fmla="*/ 645 w 647"/>
                <a:gd name="T1" fmla="*/ 501 h 668"/>
                <a:gd name="T2" fmla="*/ 644 w 647"/>
                <a:gd name="T3" fmla="*/ 476 h 668"/>
                <a:gd name="T4" fmla="*/ 644 w 647"/>
                <a:gd name="T5" fmla="*/ 473 h 668"/>
                <a:gd name="T6" fmla="*/ 644 w 647"/>
                <a:gd name="T7" fmla="*/ 467 h 668"/>
                <a:gd name="T8" fmla="*/ 644 w 647"/>
                <a:gd name="T9" fmla="*/ 457 h 668"/>
                <a:gd name="T10" fmla="*/ 640 w 647"/>
                <a:gd name="T11" fmla="*/ 415 h 668"/>
                <a:gd name="T12" fmla="*/ 637 w 647"/>
                <a:gd name="T13" fmla="*/ 382 h 668"/>
                <a:gd name="T14" fmla="*/ 634 w 647"/>
                <a:gd name="T15" fmla="*/ 350 h 668"/>
                <a:gd name="T16" fmla="*/ 621 w 647"/>
                <a:gd name="T17" fmla="*/ 263 h 668"/>
                <a:gd name="T18" fmla="*/ 607 w 647"/>
                <a:gd name="T19" fmla="*/ 191 h 668"/>
                <a:gd name="T20" fmla="*/ 589 w 647"/>
                <a:gd name="T21" fmla="*/ 113 h 668"/>
                <a:gd name="T22" fmla="*/ 578 w 647"/>
                <a:gd name="T23" fmla="*/ 74 h 668"/>
                <a:gd name="T24" fmla="*/ 566 w 647"/>
                <a:gd name="T25" fmla="*/ 34 h 668"/>
                <a:gd name="T26" fmla="*/ 540 w 647"/>
                <a:gd name="T27" fmla="*/ 3 h 668"/>
                <a:gd name="T28" fmla="*/ 15 w 647"/>
                <a:gd name="T29" fmla="*/ 167 h 668"/>
                <a:gd name="T30" fmla="*/ 19 w 647"/>
                <a:gd name="T31" fmla="*/ 190 h 668"/>
                <a:gd name="T32" fmla="*/ 24 w 647"/>
                <a:gd name="T33" fmla="*/ 223 h 668"/>
                <a:gd name="T34" fmla="*/ 26 w 647"/>
                <a:gd name="T35" fmla="*/ 242 h 668"/>
                <a:gd name="T36" fmla="*/ 33 w 647"/>
                <a:gd name="T37" fmla="*/ 309 h 668"/>
                <a:gd name="T38" fmla="*/ 35 w 647"/>
                <a:gd name="T39" fmla="*/ 385 h 668"/>
                <a:gd name="T40" fmla="*/ 35 w 647"/>
                <a:gd name="T41" fmla="*/ 397 h 668"/>
                <a:gd name="T42" fmla="*/ 34 w 647"/>
                <a:gd name="T43" fmla="*/ 420 h 668"/>
                <a:gd name="T44" fmla="*/ 34 w 647"/>
                <a:gd name="T45" fmla="*/ 434 h 668"/>
                <a:gd name="T46" fmla="*/ 32 w 647"/>
                <a:gd name="T47" fmla="*/ 476 h 668"/>
                <a:gd name="T48" fmla="*/ 32 w 647"/>
                <a:gd name="T49" fmla="*/ 478 h 668"/>
                <a:gd name="T50" fmla="*/ 32 w 647"/>
                <a:gd name="T51" fmla="*/ 473 h 668"/>
                <a:gd name="T52" fmla="*/ 31 w 647"/>
                <a:gd name="T53" fmla="*/ 478 h 668"/>
                <a:gd name="T54" fmla="*/ 29 w 647"/>
                <a:gd name="T55" fmla="*/ 504 h 668"/>
                <a:gd name="T56" fmla="*/ 25 w 647"/>
                <a:gd name="T57" fmla="*/ 542 h 668"/>
                <a:gd name="T58" fmla="*/ 17 w 647"/>
                <a:gd name="T59" fmla="*/ 589 h 668"/>
                <a:gd name="T60" fmla="*/ 9 w 647"/>
                <a:gd name="T61" fmla="*/ 631 h 668"/>
                <a:gd name="T62" fmla="*/ 3 w 647"/>
                <a:gd name="T63" fmla="*/ 657 h 668"/>
                <a:gd name="T64" fmla="*/ 0 w 647"/>
                <a:gd name="T65" fmla="*/ 668 h 668"/>
                <a:gd name="T66" fmla="*/ 644 w 647"/>
                <a:gd name="T67" fmla="*/ 653 h 668"/>
                <a:gd name="T68" fmla="*/ 646 w 647"/>
                <a:gd name="T69" fmla="*/ 617 h 668"/>
                <a:gd name="T70" fmla="*/ 646 w 647"/>
                <a:gd name="T71" fmla="*/ 540 h 668"/>
                <a:gd name="T72" fmla="*/ 646 w 647"/>
                <a:gd name="T73" fmla="*/ 521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47" h="668">
                  <a:moveTo>
                    <a:pt x="646" y="521"/>
                  </a:moveTo>
                  <a:cubicBezTo>
                    <a:pt x="646" y="514"/>
                    <a:pt x="646" y="507"/>
                    <a:pt x="645" y="501"/>
                  </a:cubicBezTo>
                  <a:cubicBezTo>
                    <a:pt x="645" y="494"/>
                    <a:pt x="645" y="487"/>
                    <a:pt x="645" y="481"/>
                  </a:cubicBezTo>
                  <a:cubicBezTo>
                    <a:pt x="644" y="476"/>
                    <a:pt x="644" y="476"/>
                    <a:pt x="644" y="476"/>
                  </a:cubicBezTo>
                  <a:cubicBezTo>
                    <a:pt x="644" y="473"/>
                    <a:pt x="644" y="473"/>
                    <a:pt x="644" y="473"/>
                  </a:cubicBezTo>
                  <a:cubicBezTo>
                    <a:pt x="644" y="473"/>
                    <a:pt x="644" y="473"/>
                    <a:pt x="644" y="473"/>
                  </a:cubicBezTo>
                  <a:cubicBezTo>
                    <a:pt x="644" y="467"/>
                    <a:pt x="644" y="467"/>
                    <a:pt x="644" y="467"/>
                  </a:cubicBezTo>
                  <a:cubicBezTo>
                    <a:pt x="644" y="467"/>
                    <a:pt x="644" y="467"/>
                    <a:pt x="644" y="467"/>
                  </a:cubicBezTo>
                  <a:cubicBezTo>
                    <a:pt x="644" y="466"/>
                    <a:pt x="644" y="466"/>
                    <a:pt x="644" y="466"/>
                  </a:cubicBezTo>
                  <a:cubicBezTo>
                    <a:pt x="644" y="457"/>
                    <a:pt x="644" y="457"/>
                    <a:pt x="644" y="457"/>
                  </a:cubicBezTo>
                  <a:cubicBezTo>
                    <a:pt x="643" y="446"/>
                    <a:pt x="642" y="435"/>
                    <a:pt x="641" y="424"/>
                  </a:cubicBezTo>
                  <a:cubicBezTo>
                    <a:pt x="640" y="415"/>
                    <a:pt x="640" y="415"/>
                    <a:pt x="640" y="415"/>
                  </a:cubicBezTo>
                  <a:cubicBezTo>
                    <a:pt x="639" y="404"/>
                    <a:pt x="639" y="404"/>
                    <a:pt x="639" y="404"/>
                  </a:cubicBezTo>
                  <a:cubicBezTo>
                    <a:pt x="639" y="397"/>
                    <a:pt x="638" y="390"/>
                    <a:pt x="637" y="382"/>
                  </a:cubicBezTo>
                  <a:cubicBezTo>
                    <a:pt x="637" y="375"/>
                    <a:pt x="636" y="368"/>
                    <a:pt x="635" y="361"/>
                  </a:cubicBezTo>
                  <a:cubicBezTo>
                    <a:pt x="635" y="357"/>
                    <a:pt x="634" y="353"/>
                    <a:pt x="634" y="350"/>
                  </a:cubicBezTo>
                  <a:cubicBezTo>
                    <a:pt x="634" y="347"/>
                    <a:pt x="633" y="343"/>
                    <a:pt x="633" y="340"/>
                  </a:cubicBezTo>
                  <a:cubicBezTo>
                    <a:pt x="629" y="314"/>
                    <a:pt x="626" y="288"/>
                    <a:pt x="621" y="263"/>
                  </a:cubicBezTo>
                  <a:cubicBezTo>
                    <a:pt x="619" y="250"/>
                    <a:pt x="617" y="238"/>
                    <a:pt x="615" y="226"/>
                  </a:cubicBezTo>
                  <a:cubicBezTo>
                    <a:pt x="612" y="214"/>
                    <a:pt x="610" y="202"/>
                    <a:pt x="607" y="191"/>
                  </a:cubicBezTo>
                  <a:cubicBezTo>
                    <a:pt x="603" y="168"/>
                    <a:pt x="597" y="147"/>
                    <a:pt x="592" y="128"/>
                  </a:cubicBezTo>
                  <a:cubicBezTo>
                    <a:pt x="591" y="123"/>
                    <a:pt x="590" y="118"/>
                    <a:pt x="589" y="113"/>
                  </a:cubicBezTo>
                  <a:cubicBezTo>
                    <a:pt x="588" y="108"/>
                    <a:pt x="586" y="104"/>
                    <a:pt x="585" y="100"/>
                  </a:cubicBezTo>
                  <a:cubicBezTo>
                    <a:pt x="583" y="91"/>
                    <a:pt x="580" y="82"/>
                    <a:pt x="578" y="74"/>
                  </a:cubicBezTo>
                  <a:cubicBezTo>
                    <a:pt x="576" y="66"/>
                    <a:pt x="574" y="59"/>
                    <a:pt x="572" y="52"/>
                  </a:cubicBezTo>
                  <a:cubicBezTo>
                    <a:pt x="569" y="46"/>
                    <a:pt x="567" y="39"/>
                    <a:pt x="566" y="34"/>
                  </a:cubicBezTo>
                  <a:cubicBezTo>
                    <a:pt x="563" y="26"/>
                    <a:pt x="561" y="19"/>
                    <a:pt x="559" y="13"/>
                  </a:cubicBezTo>
                  <a:cubicBezTo>
                    <a:pt x="556" y="5"/>
                    <a:pt x="548" y="0"/>
                    <a:pt x="540" y="3"/>
                  </a:cubicBezTo>
                  <a:cubicBezTo>
                    <a:pt x="26" y="149"/>
                    <a:pt x="26" y="149"/>
                    <a:pt x="26" y="149"/>
                  </a:cubicBezTo>
                  <a:cubicBezTo>
                    <a:pt x="18" y="151"/>
                    <a:pt x="13" y="159"/>
                    <a:pt x="15" y="167"/>
                  </a:cubicBezTo>
                  <a:cubicBezTo>
                    <a:pt x="15" y="170"/>
                    <a:pt x="16" y="174"/>
                    <a:pt x="16" y="178"/>
                  </a:cubicBezTo>
                  <a:cubicBezTo>
                    <a:pt x="17" y="181"/>
                    <a:pt x="18" y="186"/>
                    <a:pt x="19" y="190"/>
                  </a:cubicBezTo>
                  <a:cubicBezTo>
                    <a:pt x="20" y="195"/>
                    <a:pt x="20" y="200"/>
                    <a:pt x="21" y="205"/>
                  </a:cubicBezTo>
                  <a:cubicBezTo>
                    <a:pt x="22" y="211"/>
                    <a:pt x="23" y="217"/>
                    <a:pt x="24" y="223"/>
                  </a:cubicBezTo>
                  <a:cubicBezTo>
                    <a:pt x="24" y="226"/>
                    <a:pt x="25" y="229"/>
                    <a:pt x="25" y="232"/>
                  </a:cubicBezTo>
                  <a:cubicBezTo>
                    <a:pt x="26" y="235"/>
                    <a:pt x="26" y="239"/>
                    <a:pt x="26" y="242"/>
                  </a:cubicBezTo>
                  <a:cubicBezTo>
                    <a:pt x="28" y="255"/>
                    <a:pt x="30" y="270"/>
                    <a:pt x="31" y="285"/>
                  </a:cubicBezTo>
                  <a:cubicBezTo>
                    <a:pt x="32" y="293"/>
                    <a:pt x="32" y="301"/>
                    <a:pt x="33" y="309"/>
                  </a:cubicBezTo>
                  <a:cubicBezTo>
                    <a:pt x="33" y="317"/>
                    <a:pt x="34" y="325"/>
                    <a:pt x="34" y="333"/>
                  </a:cubicBezTo>
                  <a:cubicBezTo>
                    <a:pt x="35" y="350"/>
                    <a:pt x="35" y="367"/>
                    <a:pt x="35" y="385"/>
                  </a:cubicBezTo>
                  <a:cubicBezTo>
                    <a:pt x="35" y="391"/>
                    <a:pt x="35" y="391"/>
                    <a:pt x="35" y="391"/>
                  </a:cubicBezTo>
                  <a:cubicBezTo>
                    <a:pt x="35" y="397"/>
                    <a:pt x="35" y="397"/>
                    <a:pt x="35" y="397"/>
                  </a:cubicBezTo>
                  <a:cubicBezTo>
                    <a:pt x="35" y="401"/>
                    <a:pt x="35" y="405"/>
                    <a:pt x="35" y="409"/>
                  </a:cubicBezTo>
                  <a:cubicBezTo>
                    <a:pt x="35" y="413"/>
                    <a:pt x="34" y="416"/>
                    <a:pt x="34" y="420"/>
                  </a:cubicBezTo>
                  <a:cubicBezTo>
                    <a:pt x="34" y="426"/>
                    <a:pt x="34" y="426"/>
                    <a:pt x="34" y="426"/>
                  </a:cubicBezTo>
                  <a:cubicBezTo>
                    <a:pt x="34" y="434"/>
                    <a:pt x="34" y="434"/>
                    <a:pt x="34" y="434"/>
                  </a:cubicBezTo>
                  <a:cubicBezTo>
                    <a:pt x="33" y="446"/>
                    <a:pt x="33" y="457"/>
                    <a:pt x="32" y="468"/>
                  </a:cubicBezTo>
                  <a:cubicBezTo>
                    <a:pt x="32" y="476"/>
                    <a:pt x="32" y="476"/>
                    <a:pt x="32" y="476"/>
                  </a:cubicBezTo>
                  <a:cubicBezTo>
                    <a:pt x="32" y="477"/>
                    <a:pt x="32" y="477"/>
                    <a:pt x="32" y="477"/>
                  </a:cubicBezTo>
                  <a:cubicBezTo>
                    <a:pt x="32" y="478"/>
                    <a:pt x="32" y="478"/>
                    <a:pt x="32" y="478"/>
                  </a:cubicBezTo>
                  <a:cubicBezTo>
                    <a:pt x="32" y="479"/>
                    <a:pt x="32" y="468"/>
                    <a:pt x="32" y="472"/>
                  </a:cubicBezTo>
                  <a:cubicBezTo>
                    <a:pt x="32" y="473"/>
                    <a:pt x="32" y="473"/>
                    <a:pt x="32" y="473"/>
                  </a:cubicBezTo>
                  <a:cubicBezTo>
                    <a:pt x="32" y="475"/>
                    <a:pt x="32" y="475"/>
                    <a:pt x="32" y="475"/>
                  </a:cubicBezTo>
                  <a:cubicBezTo>
                    <a:pt x="31" y="478"/>
                    <a:pt x="31" y="478"/>
                    <a:pt x="31" y="478"/>
                  </a:cubicBezTo>
                  <a:cubicBezTo>
                    <a:pt x="31" y="482"/>
                    <a:pt x="31" y="487"/>
                    <a:pt x="30" y="491"/>
                  </a:cubicBezTo>
                  <a:cubicBezTo>
                    <a:pt x="30" y="495"/>
                    <a:pt x="30" y="500"/>
                    <a:pt x="29" y="504"/>
                  </a:cubicBezTo>
                  <a:cubicBezTo>
                    <a:pt x="29" y="508"/>
                    <a:pt x="28" y="513"/>
                    <a:pt x="28" y="517"/>
                  </a:cubicBezTo>
                  <a:cubicBezTo>
                    <a:pt x="27" y="525"/>
                    <a:pt x="26" y="534"/>
                    <a:pt x="25" y="542"/>
                  </a:cubicBezTo>
                  <a:cubicBezTo>
                    <a:pt x="23" y="550"/>
                    <a:pt x="22" y="558"/>
                    <a:pt x="21" y="566"/>
                  </a:cubicBezTo>
                  <a:cubicBezTo>
                    <a:pt x="20" y="574"/>
                    <a:pt x="18" y="581"/>
                    <a:pt x="17" y="589"/>
                  </a:cubicBezTo>
                  <a:cubicBezTo>
                    <a:pt x="16" y="596"/>
                    <a:pt x="14" y="604"/>
                    <a:pt x="13" y="610"/>
                  </a:cubicBezTo>
                  <a:cubicBezTo>
                    <a:pt x="11" y="617"/>
                    <a:pt x="10" y="624"/>
                    <a:pt x="9" y="631"/>
                  </a:cubicBezTo>
                  <a:cubicBezTo>
                    <a:pt x="7" y="637"/>
                    <a:pt x="6" y="643"/>
                    <a:pt x="5" y="649"/>
                  </a:cubicBezTo>
                  <a:cubicBezTo>
                    <a:pt x="4" y="652"/>
                    <a:pt x="3" y="655"/>
                    <a:pt x="3" y="657"/>
                  </a:cubicBezTo>
                  <a:cubicBezTo>
                    <a:pt x="2" y="660"/>
                    <a:pt x="1" y="662"/>
                    <a:pt x="1" y="664"/>
                  </a:cubicBezTo>
                  <a:cubicBezTo>
                    <a:pt x="0" y="665"/>
                    <a:pt x="0" y="667"/>
                    <a:pt x="0" y="668"/>
                  </a:cubicBezTo>
                  <a:cubicBezTo>
                    <a:pt x="628" y="668"/>
                    <a:pt x="628" y="668"/>
                    <a:pt x="628" y="668"/>
                  </a:cubicBezTo>
                  <a:cubicBezTo>
                    <a:pt x="637" y="668"/>
                    <a:pt x="644" y="661"/>
                    <a:pt x="644" y="653"/>
                  </a:cubicBezTo>
                  <a:cubicBezTo>
                    <a:pt x="644" y="653"/>
                    <a:pt x="644" y="653"/>
                    <a:pt x="644" y="653"/>
                  </a:cubicBezTo>
                  <a:cubicBezTo>
                    <a:pt x="645" y="641"/>
                    <a:pt x="645" y="629"/>
                    <a:pt x="646" y="617"/>
                  </a:cubicBezTo>
                  <a:cubicBezTo>
                    <a:pt x="646" y="605"/>
                    <a:pt x="646" y="592"/>
                    <a:pt x="646" y="579"/>
                  </a:cubicBezTo>
                  <a:cubicBezTo>
                    <a:pt x="647" y="566"/>
                    <a:pt x="646" y="554"/>
                    <a:pt x="646" y="540"/>
                  </a:cubicBezTo>
                  <a:cubicBezTo>
                    <a:pt x="646" y="534"/>
                    <a:pt x="646" y="527"/>
                    <a:pt x="646" y="521"/>
                  </a:cubicBezTo>
                  <a:close/>
                  <a:moveTo>
                    <a:pt x="646" y="521"/>
                  </a:moveTo>
                  <a:cubicBezTo>
                    <a:pt x="646" y="521"/>
                    <a:pt x="646" y="521"/>
                    <a:pt x="646" y="5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B2F86D86-F808-0F77-B40E-B9F3CE654F84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308607" y="2974821"/>
              <a:ext cx="139853" cy="147113"/>
            </a:xfrm>
            <a:custGeom>
              <a:avLst/>
              <a:gdLst>
                <a:gd name="T0" fmla="*/ 803 w 807"/>
                <a:gd name="T1" fmla="*/ 633 h 849"/>
                <a:gd name="T2" fmla="*/ 790 w 807"/>
                <a:gd name="T3" fmla="*/ 605 h 849"/>
                <a:gd name="T4" fmla="*/ 767 w 807"/>
                <a:gd name="T5" fmla="*/ 558 h 849"/>
                <a:gd name="T6" fmla="*/ 753 w 807"/>
                <a:gd name="T7" fmla="*/ 532 h 849"/>
                <a:gd name="T8" fmla="*/ 721 w 807"/>
                <a:gd name="T9" fmla="*/ 476 h 849"/>
                <a:gd name="T10" fmla="*/ 703 w 807"/>
                <a:gd name="T11" fmla="*/ 446 h 849"/>
                <a:gd name="T12" fmla="*/ 640 w 807"/>
                <a:gd name="T13" fmla="*/ 351 h 849"/>
                <a:gd name="T14" fmla="*/ 623 w 807"/>
                <a:gd name="T15" fmla="*/ 327 h 849"/>
                <a:gd name="T16" fmla="*/ 592 w 807"/>
                <a:gd name="T17" fmla="*/ 288 h 849"/>
                <a:gd name="T18" fmla="*/ 554 w 807"/>
                <a:gd name="T19" fmla="*/ 242 h 849"/>
                <a:gd name="T20" fmla="*/ 529 w 807"/>
                <a:gd name="T21" fmla="*/ 213 h 849"/>
                <a:gd name="T22" fmla="*/ 490 w 807"/>
                <a:gd name="T23" fmla="*/ 171 h 849"/>
                <a:gd name="T24" fmla="*/ 439 w 807"/>
                <a:gd name="T25" fmla="*/ 121 h 849"/>
                <a:gd name="T26" fmla="*/ 392 w 807"/>
                <a:gd name="T27" fmla="*/ 78 h 849"/>
                <a:gd name="T28" fmla="*/ 351 w 807"/>
                <a:gd name="T29" fmla="*/ 43 h 849"/>
                <a:gd name="T30" fmla="*/ 319 w 807"/>
                <a:gd name="T31" fmla="*/ 17 h 849"/>
                <a:gd name="T32" fmla="*/ 281 w 807"/>
                <a:gd name="T33" fmla="*/ 7 h 849"/>
                <a:gd name="T34" fmla="*/ 6 w 807"/>
                <a:gd name="T35" fmla="*/ 362 h 849"/>
                <a:gd name="T36" fmla="*/ 23 w 807"/>
                <a:gd name="T37" fmla="*/ 380 h 849"/>
                <a:gd name="T38" fmla="*/ 47 w 807"/>
                <a:gd name="T39" fmla="*/ 404 h 849"/>
                <a:gd name="T40" fmla="*/ 74 w 807"/>
                <a:gd name="T41" fmla="*/ 436 h 849"/>
                <a:gd name="T42" fmla="*/ 104 w 807"/>
                <a:gd name="T43" fmla="*/ 472 h 849"/>
                <a:gd name="T44" fmla="*/ 136 w 807"/>
                <a:gd name="T45" fmla="*/ 514 h 849"/>
                <a:gd name="T46" fmla="*/ 151 w 807"/>
                <a:gd name="T47" fmla="*/ 536 h 849"/>
                <a:gd name="T48" fmla="*/ 166 w 807"/>
                <a:gd name="T49" fmla="*/ 559 h 849"/>
                <a:gd name="T50" fmla="*/ 195 w 807"/>
                <a:gd name="T51" fmla="*/ 606 h 849"/>
                <a:gd name="T52" fmla="*/ 201 w 807"/>
                <a:gd name="T53" fmla="*/ 618 h 849"/>
                <a:gd name="T54" fmla="*/ 232 w 807"/>
                <a:gd name="T55" fmla="*/ 677 h 849"/>
                <a:gd name="T56" fmla="*/ 248 w 807"/>
                <a:gd name="T57" fmla="*/ 711 h 849"/>
                <a:gd name="T58" fmla="*/ 262 w 807"/>
                <a:gd name="T59" fmla="*/ 743 h 849"/>
                <a:gd name="T60" fmla="*/ 273 w 807"/>
                <a:gd name="T61" fmla="*/ 772 h 849"/>
                <a:gd name="T62" fmla="*/ 282 w 807"/>
                <a:gd name="T63" fmla="*/ 795 h 849"/>
                <a:gd name="T64" fmla="*/ 291 w 807"/>
                <a:gd name="T65" fmla="*/ 823 h 849"/>
                <a:gd name="T66" fmla="*/ 316 w 807"/>
                <a:gd name="T67" fmla="*/ 846 h 849"/>
                <a:gd name="T68" fmla="*/ 795 w 807"/>
                <a:gd name="T69" fmla="*/ 654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07" h="849">
                  <a:moveTo>
                    <a:pt x="795" y="654"/>
                  </a:moveTo>
                  <a:cubicBezTo>
                    <a:pt x="803" y="651"/>
                    <a:pt x="807" y="641"/>
                    <a:pt x="803" y="633"/>
                  </a:cubicBezTo>
                  <a:cubicBezTo>
                    <a:pt x="801" y="629"/>
                    <a:pt x="799" y="625"/>
                    <a:pt x="797" y="620"/>
                  </a:cubicBezTo>
                  <a:cubicBezTo>
                    <a:pt x="795" y="615"/>
                    <a:pt x="792" y="610"/>
                    <a:pt x="790" y="605"/>
                  </a:cubicBezTo>
                  <a:cubicBezTo>
                    <a:pt x="787" y="598"/>
                    <a:pt x="783" y="591"/>
                    <a:pt x="779" y="583"/>
                  </a:cubicBezTo>
                  <a:cubicBezTo>
                    <a:pt x="775" y="575"/>
                    <a:pt x="771" y="566"/>
                    <a:pt x="767" y="558"/>
                  </a:cubicBezTo>
                  <a:cubicBezTo>
                    <a:pt x="764" y="553"/>
                    <a:pt x="762" y="549"/>
                    <a:pt x="760" y="545"/>
                  </a:cubicBezTo>
                  <a:cubicBezTo>
                    <a:pt x="758" y="541"/>
                    <a:pt x="755" y="536"/>
                    <a:pt x="753" y="532"/>
                  </a:cubicBezTo>
                  <a:cubicBezTo>
                    <a:pt x="748" y="523"/>
                    <a:pt x="743" y="514"/>
                    <a:pt x="738" y="505"/>
                  </a:cubicBezTo>
                  <a:cubicBezTo>
                    <a:pt x="732" y="495"/>
                    <a:pt x="727" y="486"/>
                    <a:pt x="721" y="476"/>
                  </a:cubicBezTo>
                  <a:cubicBezTo>
                    <a:pt x="718" y="471"/>
                    <a:pt x="715" y="466"/>
                    <a:pt x="712" y="461"/>
                  </a:cubicBezTo>
                  <a:cubicBezTo>
                    <a:pt x="709" y="456"/>
                    <a:pt x="706" y="451"/>
                    <a:pt x="703" y="446"/>
                  </a:cubicBezTo>
                  <a:cubicBezTo>
                    <a:pt x="696" y="436"/>
                    <a:pt x="690" y="425"/>
                    <a:pt x="683" y="415"/>
                  </a:cubicBezTo>
                  <a:cubicBezTo>
                    <a:pt x="669" y="394"/>
                    <a:pt x="655" y="372"/>
                    <a:pt x="640" y="351"/>
                  </a:cubicBezTo>
                  <a:cubicBezTo>
                    <a:pt x="636" y="346"/>
                    <a:pt x="632" y="341"/>
                    <a:pt x="628" y="335"/>
                  </a:cubicBezTo>
                  <a:cubicBezTo>
                    <a:pt x="623" y="327"/>
                    <a:pt x="623" y="327"/>
                    <a:pt x="623" y="327"/>
                  </a:cubicBezTo>
                  <a:cubicBezTo>
                    <a:pt x="616" y="320"/>
                    <a:pt x="616" y="320"/>
                    <a:pt x="616" y="320"/>
                  </a:cubicBezTo>
                  <a:cubicBezTo>
                    <a:pt x="608" y="309"/>
                    <a:pt x="600" y="299"/>
                    <a:pt x="592" y="288"/>
                  </a:cubicBezTo>
                  <a:cubicBezTo>
                    <a:pt x="584" y="278"/>
                    <a:pt x="575" y="268"/>
                    <a:pt x="567" y="258"/>
                  </a:cubicBezTo>
                  <a:cubicBezTo>
                    <a:pt x="563" y="252"/>
                    <a:pt x="559" y="247"/>
                    <a:pt x="554" y="242"/>
                  </a:cubicBezTo>
                  <a:cubicBezTo>
                    <a:pt x="550" y="237"/>
                    <a:pt x="546" y="233"/>
                    <a:pt x="542" y="228"/>
                  </a:cubicBezTo>
                  <a:cubicBezTo>
                    <a:pt x="537" y="223"/>
                    <a:pt x="533" y="218"/>
                    <a:pt x="529" y="213"/>
                  </a:cubicBezTo>
                  <a:cubicBezTo>
                    <a:pt x="524" y="208"/>
                    <a:pt x="520" y="203"/>
                    <a:pt x="516" y="199"/>
                  </a:cubicBezTo>
                  <a:cubicBezTo>
                    <a:pt x="507" y="190"/>
                    <a:pt x="498" y="180"/>
                    <a:pt x="490" y="171"/>
                  </a:cubicBezTo>
                  <a:cubicBezTo>
                    <a:pt x="482" y="162"/>
                    <a:pt x="473" y="154"/>
                    <a:pt x="464" y="146"/>
                  </a:cubicBezTo>
                  <a:cubicBezTo>
                    <a:pt x="456" y="137"/>
                    <a:pt x="448" y="129"/>
                    <a:pt x="439" y="121"/>
                  </a:cubicBezTo>
                  <a:cubicBezTo>
                    <a:pt x="431" y="113"/>
                    <a:pt x="423" y="106"/>
                    <a:pt x="415" y="99"/>
                  </a:cubicBezTo>
                  <a:cubicBezTo>
                    <a:pt x="408" y="91"/>
                    <a:pt x="400" y="85"/>
                    <a:pt x="392" y="78"/>
                  </a:cubicBezTo>
                  <a:cubicBezTo>
                    <a:pt x="385" y="72"/>
                    <a:pt x="378" y="65"/>
                    <a:pt x="371" y="60"/>
                  </a:cubicBezTo>
                  <a:cubicBezTo>
                    <a:pt x="364" y="54"/>
                    <a:pt x="358" y="48"/>
                    <a:pt x="351" y="43"/>
                  </a:cubicBezTo>
                  <a:cubicBezTo>
                    <a:pt x="345" y="38"/>
                    <a:pt x="339" y="34"/>
                    <a:pt x="334" y="29"/>
                  </a:cubicBezTo>
                  <a:cubicBezTo>
                    <a:pt x="329" y="25"/>
                    <a:pt x="324" y="21"/>
                    <a:pt x="319" y="17"/>
                  </a:cubicBezTo>
                  <a:cubicBezTo>
                    <a:pt x="312" y="12"/>
                    <a:pt x="307" y="8"/>
                    <a:pt x="302" y="5"/>
                  </a:cubicBezTo>
                  <a:cubicBezTo>
                    <a:pt x="296" y="0"/>
                    <a:pt x="286" y="1"/>
                    <a:pt x="281" y="7"/>
                  </a:cubicBezTo>
                  <a:cubicBezTo>
                    <a:pt x="5" y="341"/>
                    <a:pt x="5" y="341"/>
                    <a:pt x="5" y="341"/>
                  </a:cubicBezTo>
                  <a:cubicBezTo>
                    <a:pt x="0" y="347"/>
                    <a:pt x="0" y="357"/>
                    <a:pt x="6" y="362"/>
                  </a:cubicBezTo>
                  <a:cubicBezTo>
                    <a:pt x="8" y="365"/>
                    <a:pt x="11" y="367"/>
                    <a:pt x="14" y="370"/>
                  </a:cubicBezTo>
                  <a:cubicBezTo>
                    <a:pt x="17" y="373"/>
                    <a:pt x="20" y="376"/>
                    <a:pt x="23" y="380"/>
                  </a:cubicBezTo>
                  <a:cubicBezTo>
                    <a:pt x="27" y="383"/>
                    <a:pt x="30" y="387"/>
                    <a:pt x="34" y="391"/>
                  </a:cubicBezTo>
                  <a:cubicBezTo>
                    <a:pt x="38" y="395"/>
                    <a:pt x="42" y="400"/>
                    <a:pt x="47" y="404"/>
                  </a:cubicBezTo>
                  <a:cubicBezTo>
                    <a:pt x="51" y="409"/>
                    <a:pt x="55" y="414"/>
                    <a:pt x="60" y="419"/>
                  </a:cubicBezTo>
                  <a:cubicBezTo>
                    <a:pt x="65" y="425"/>
                    <a:pt x="70" y="430"/>
                    <a:pt x="74" y="436"/>
                  </a:cubicBezTo>
                  <a:cubicBezTo>
                    <a:pt x="79" y="441"/>
                    <a:pt x="84" y="447"/>
                    <a:pt x="89" y="453"/>
                  </a:cubicBezTo>
                  <a:cubicBezTo>
                    <a:pt x="94" y="459"/>
                    <a:pt x="99" y="466"/>
                    <a:pt x="104" y="472"/>
                  </a:cubicBezTo>
                  <a:cubicBezTo>
                    <a:pt x="109" y="479"/>
                    <a:pt x="115" y="486"/>
                    <a:pt x="120" y="493"/>
                  </a:cubicBezTo>
                  <a:cubicBezTo>
                    <a:pt x="125" y="500"/>
                    <a:pt x="130" y="507"/>
                    <a:pt x="136" y="514"/>
                  </a:cubicBezTo>
                  <a:cubicBezTo>
                    <a:pt x="138" y="518"/>
                    <a:pt x="141" y="521"/>
                    <a:pt x="143" y="525"/>
                  </a:cubicBezTo>
                  <a:cubicBezTo>
                    <a:pt x="146" y="529"/>
                    <a:pt x="148" y="532"/>
                    <a:pt x="151" y="536"/>
                  </a:cubicBezTo>
                  <a:cubicBezTo>
                    <a:pt x="153" y="540"/>
                    <a:pt x="156" y="544"/>
                    <a:pt x="159" y="547"/>
                  </a:cubicBezTo>
                  <a:cubicBezTo>
                    <a:pt x="161" y="551"/>
                    <a:pt x="163" y="555"/>
                    <a:pt x="166" y="559"/>
                  </a:cubicBezTo>
                  <a:cubicBezTo>
                    <a:pt x="171" y="567"/>
                    <a:pt x="176" y="574"/>
                    <a:pt x="181" y="582"/>
                  </a:cubicBezTo>
                  <a:cubicBezTo>
                    <a:pt x="185" y="590"/>
                    <a:pt x="190" y="598"/>
                    <a:pt x="195" y="606"/>
                  </a:cubicBezTo>
                  <a:cubicBezTo>
                    <a:pt x="198" y="612"/>
                    <a:pt x="198" y="612"/>
                    <a:pt x="198" y="612"/>
                  </a:cubicBezTo>
                  <a:cubicBezTo>
                    <a:pt x="201" y="618"/>
                    <a:pt x="201" y="618"/>
                    <a:pt x="201" y="618"/>
                  </a:cubicBezTo>
                  <a:cubicBezTo>
                    <a:pt x="204" y="622"/>
                    <a:pt x="206" y="626"/>
                    <a:pt x="208" y="630"/>
                  </a:cubicBezTo>
                  <a:cubicBezTo>
                    <a:pt x="217" y="645"/>
                    <a:pt x="224" y="662"/>
                    <a:pt x="232" y="677"/>
                  </a:cubicBezTo>
                  <a:cubicBezTo>
                    <a:pt x="236" y="685"/>
                    <a:pt x="239" y="692"/>
                    <a:pt x="243" y="700"/>
                  </a:cubicBezTo>
                  <a:cubicBezTo>
                    <a:pt x="245" y="703"/>
                    <a:pt x="246" y="707"/>
                    <a:pt x="248" y="711"/>
                  </a:cubicBezTo>
                  <a:cubicBezTo>
                    <a:pt x="250" y="714"/>
                    <a:pt x="251" y="718"/>
                    <a:pt x="253" y="722"/>
                  </a:cubicBezTo>
                  <a:cubicBezTo>
                    <a:pt x="256" y="729"/>
                    <a:pt x="259" y="736"/>
                    <a:pt x="262" y="743"/>
                  </a:cubicBezTo>
                  <a:cubicBezTo>
                    <a:pt x="264" y="750"/>
                    <a:pt x="267" y="756"/>
                    <a:pt x="270" y="762"/>
                  </a:cubicBezTo>
                  <a:cubicBezTo>
                    <a:pt x="271" y="766"/>
                    <a:pt x="272" y="769"/>
                    <a:pt x="273" y="772"/>
                  </a:cubicBezTo>
                  <a:cubicBezTo>
                    <a:pt x="274" y="775"/>
                    <a:pt x="276" y="778"/>
                    <a:pt x="276" y="780"/>
                  </a:cubicBezTo>
                  <a:cubicBezTo>
                    <a:pt x="278" y="786"/>
                    <a:pt x="280" y="791"/>
                    <a:pt x="282" y="795"/>
                  </a:cubicBezTo>
                  <a:cubicBezTo>
                    <a:pt x="283" y="800"/>
                    <a:pt x="285" y="804"/>
                    <a:pt x="286" y="808"/>
                  </a:cubicBezTo>
                  <a:cubicBezTo>
                    <a:pt x="288" y="813"/>
                    <a:pt x="290" y="819"/>
                    <a:pt x="291" y="823"/>
                  </a:cubicBezTo>
                  <a:cubicBezTo>
                    <a:pt x="293" y="828"/>
                    <a:pt x="294" y="833"/>
                    <a:pt x="296" y="836"/>
                  </a:cubicBezTo>
                  <a:cubicBezTo>
                    <a:pt x="298" y="845"/>
                    <a:pt x="308" y="849"/>
                    <a:pt x="316" y="846"/>
                  </a:cubicBezTo>
                  <a:lnTo>
                    <a:pt x="795" y="654"/>
                  </a:lnTo>
                  <a:close/>
                  <a:moveTo>
                    <a:pt x="795" y="654"/>
                  </a:moveTo>
                  <a:cubicBezTo>
                    <a:pt x="795" y="654"/>
                    <a:pt x="795" y="654"/>
                    <a:pt x="795" y="6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58E8D028-F30A-FD14-12FA-767B36632BA9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198455" y="2921652"/>
              <a:ext cx="46055" cy="65123"/>
            </a:xfrm>
            <a:custGeom>
              <a:avLst/>
              <a:gdLst>
                <a:gd name="T0" fmla="*/ 26 w 266"/>
                <a:gd name="T1" fmla="*/ 364 h 376"/>
                <a:gd name="T2" fmla="*/ 40 w 266"/>
                <a:gd name="T3" fmla="*/ 366 h 376"/>
                <a:gd name="T4" fmla="*/ 56 w 266"/>
                <a:gd name="T5" fmla="*/ 369 h 376"/>
                <a:gd name="T6" fmla="*/ 74 w 266"/>
                <a:gd name="T7" fmla="*/ 372 h 376"/>
                <a:gd name="T8" fmla="*/ 92 w 266"/>
                <a:gd name="T9" fmla="*/ 376 h 376"/>
                <a:gd name="T10" fmla="*/ 266 w 266"/>
                <a:gd name="T11" fmla="*/ 20 h 376"/>
                <a:gd name="T12" fmla="*/ 240 w 266"/>
                <a:gd name="T13" fmla="*/ 16 h 376"/>
                <a:gd name="T14" fmla="*/ 223 w 266"/>
                <a:gd name="T15" fmla="*/ 13 h 376"/>
                <a:gd name="T16" fmla="*/ 207 w 266"/>
                <a:gd name="T17" fmla="*/ 11 h 376"/>
                <a:gd name="T18" fmla="*/ 175 w 266"/>
                <a:gd name="T19" fmla="*/ 7 h 376"/>
                <a:gd name="T20" fmla="*/ 145 w 266"/>
                <a:gd name="T21" fmla="*/ 5 h 376"/>
                <a:gd name="T22" fmla="*/ 117 w 266"/>
                <a:gd name="T23" fmla="*/ 3 h 376"/>
                <a:gd name="T24" fmla="*/ 92 w 266"/>
                <a:gd name="T25" fmla="*/ 2 h 376"/>
                <a:gd name="T26" fmla="*/ 71 w 266"/>
                <a:gd name="T27" fmla="*/ 1 h 376"/>
                <a:gd name="T28" fmla="*/ 52 w 266"/>
                <a:gd name="T29" fmla="*/ 0 h 376"/>
                <a:gd name="T30" fmla="*/ 32 w 266"/>
                <a:gd name="T31" fmla="*/ 0 h 376"/>
                <a:gd name="T32" fmla="*/ 16 w 266"/>
                <a:gd name="T33" fmla="*/ 15 h 376"/>
                <a:gd name="T34" fmla="*/ 0 w 266"/>
                <a:gd name="T35" fmla="*/ 346 h 376"/>
                <a:gd name="T36" fmla="*/ 14 w 266"/>
                <a:gd name="T37" fmla="*/ 363 h 376"/>
                <a:gd name="T38" fmla="*/ 26 w 266"/>
                <a:gd name="T39" fmla="*/ 364 h 376"/>
                <a:gd name="T40" fmla="*/ 26 w 266"/>
                <a:gd name="T41" fmla="*/ 364 h 376"/>
                <a:gd name="T42" fmla="*/ 26 w 266"/>
                <a:gd name="T43" fmla="*/ 364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6" h="376">
                  <a:moveTo>
                    <a:pt x="26" y="364"/>
                  </a:moveTo>
                  <a:cubicBezTo>
                    <a:pt x="30" y="365"/>
                    <a:pt x="35" y="366"/>
                    <a:pt x="40" y="366"/>
                  </a:cubicBezTo>
                  <a:cubicBezTo>
                    <a:pt x="45" y="367"/>
                    <a:pt x="50" y="368"/>
                    <a:pt x="56" y="369"/>
                  </a:cubicBezTo>
                  <a:cubicBezTo>
                    <a:pt x="62" y="370"/>
                    <a:pt x="68" y="371"/>
                    <a:pt x="74" y="372"/>
                  </a:cubicBezTo>
                  <a:cubicBezTo>
                    <a:pt x="80" y="373"/>
                    <a:pt x="86" y="375"/>
                    <a:pt x="92" y="376"/>
                  </a:cubicBezTo>
                  <a:cubicBezTo>
                    <a:pt x="266" y="20"/>
                    <a:pt x="266" y="20"/>
                    <a:pt x="266" y="20"/>
                  </a:cubicBezTo>
                  <a:cubicBezTo>
                    <a:pt x="257" y="18"/>
                    <a:pt x="249" y="17"/>
                    <a:pt x="240" y="16"/>
                  </a:cubicBezTo>
                  <a:cubicBezTo>
                    <a:pt x="235" y="15"/>
                    <a:pt x="229" y="14"/>
                    <a:pt x="223" y="13"/>
                  </a:cubicBezTo>
                  <a:cubicBezTo>
                    <a:pt x="218" y="13"/>
                    <a:pt x="212" y="12"/>
                    <a:pt x="207" y="11"/>
                  </a:cubicBezTo>
                  <a:cubicBezTo>
                    <a:pt x="196" y="10"/>
                    <a:pt x="185" y="9"/>
                    <a:pt x="175" y="7"/>
                  </a:cubicBezTo>
                  <a:cubicBezTo>
                    <a:pt x="164" y="7"/>
                    <a:pt x="154" y="6"/>
                    <a:pt x="145" y="5"/>
                  </a:cubicBezTo>
                  <a:cubicBezTo>
                    <a:pt x="135" y="4"/>
                    <a:pt x="126" y="3"/>
                    <a:pt x="117" y="3"/>
                  </a:cubicBezTo>
                  <a:cubicBezTo>
                    <a:pt x="108" y="2"/>
                    <a:pt x="100" y="2"/>
                    <a:pt x="92" y="2"/>
                  </a:cubicBezTo>
                  <a:cubicBezTo>
                    <a:pt x="85" y="1"/>
                    <a:pt x="77" y="1"/>
                    <a:pt x="71" y="1"/>
                  </a:cubicBezTo>
                  <a:cubicBezTo>
                    <a:pt x="64" y="0"/>
                    <a:pt x="58" y="0"/>
                    <a:pt x="52" y="0"/>
                  </a:cubicBezTo>
                  <a:cubicBezTo>
                    <a:pt x="44" y="0"/>
                    <a:pt x="37" y="0"/>
                    <a:pt x="32" y="0"/>
                  </a:cubicBezTo>
                  <a:cubicBezTo>
                    <a:pt x="24" y="0"/>
                    <a:pt x="17" y="7"/>
                    <a:pt x="16" y="15"/>
                  </a:cubicBezTo>
                  <a:cubicBezTo>
                    <a:pt x="0" y="346"/>
                    <a:pt x="0" y="346"/>
                    <a:pt x="0" y="346"/>
                  </a:cubicBezTo>
                  <a:cubicBezTo>
                    <a:pt x="0" y="355"/>
                    <a:pt x="6" y="362"/>
                    <a:pt x="14" y="363"/>
                  </a:cubicBezTo>
                  <a:cubicBezTo>
                    <a:pt x="17" y="363"/>
                    <a:pt x="21" y="364"/>
                    <a:pt x="26" y="364"/>
                  </a:cubicBezTo>
                  <a:close/>
                  <a:moveTo>
                    <a:pt x="26" y="364"/>
                  </a:moveTo>
                  <a:cubicBezTo>
                    <a:pt x="26" y="364"/>
                    <a:pt x="26" y="364"/>
                    <a:pt x="26" y="3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463EBFBC-64C2-B4D5-0513-0A4C1E170153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278319" y="2938959"/>
              <a:ext cx="58229" cy="84557"/>
            </a:xfrm>
            <a:custGeom>
              <a:avLst/>
              <a:gdLst>
                <a:gd name="T0" fmla="*/ 33 w 336"/>
                <a:gd name="T1" fmla="*/ 447 h 488"/>
                <a:gd name="T2" fmla="*/ 46 w 336"/>
                <a:gd name="T3" fmla="*/ 457 h 488"/>
                <a:gd name="T4" fmla="*/ 58 w 336"/>
                <a:gd name="T5" fmla="*/ 465 h 488"/>
                <a:gd name="T6" fmla="*/ 64 w 336"/>
                <a:gd name="T7" fmla="*/ 470 h 488"/>
                <a:gd name="T8" fmla="*/ 70 w 336"/>
                <a:gd name="T9" fmla="*/ 474 h 488"/>
                <a:gd name="T10" fmla="*/ 82 w 336"/>
                <a:gd name="T11" fmla="*/ 483 h 488"/>
                <a:gd name="T12" fmla="*/ 104 w 336"/>
                <a:gd name="T13" fmla="*/ 479 h 488"/>
                <a:gd name="T14" fmla="*/ 331 w 336"/>
                <a:gd name="T15" fmla="*/ 132 h 488"/>
                <a:gd name="T16" fmla="*/ 326 w 336"/>
                <a:gd name="T17" fmla="*/ 110 h 488"/>
                <a:gd name="T18" fmla="*/ 314 w 336"/>
                <a:gd name="T19" fmla="*/ 103 h 488"/>
                <a:gd name="T20" fmla="*/ 307 w 336"/>
                <a:gd name="T21" fmla="*/ 99 h 488"/>
                <a:gd name="T22" fmla="*/ 299 w 336"/>
                <a:gd name="T23" fmla="*/ 95 h 488"/>
                <a:gd name="T24" fmla="*/ 278 w 336"/>
                <a:gd name="T25" fmla="*/ 83 h 488"/>
                <a:gd name="T26" fmla="*/ 254 w 336"/>
                <a:gd name="T27" fmla="*/ 70 h 488"/>
                <a:gd name="T28" fmla="*/ 229 w 336"/>
                <a:gd name="T29" fmla="*/ 58 h 488"/>
                <a:gd name="T30" fmla="*/ 202 w 336"/>
                <a:gd name="T31" fmla="*/ 44 h 488"/>
                <a:gd name="T32" fmla="*/ 172 w 336"/>
                <a:gd name="T33" fmla="*/ 31 h 488"/>
                <a:gd name="T34" fmla="*/ 141 w 336"/>
                <a:gd name="T35" fmla="*/ 17 h 488"/>
                <a:gd name="T36" fmla="*/ 107 w 336"/>
                <a:gd name="T37" fmla="*/ 3 h 488"/>
                <a:gd name="T38" fmla="*/ 99 w 336"/>
                <a:gd name="T39" fmla="*/ 0 h 488"/>
                <a:gd name="T40" fmla="*/ 0 w 336"/>
                <a:gd name="T41" fmla="*/ 426 h 488"/>
                <a:gd name="T42" fmla="*/ 16 w 336"/>
                <a:gd name="T43" fmla="*/ 436 h 488"/>
                <a:gd name="T44" fmla="*/ 33 w 336"/>
                <a:gd name="T45" fmla="*/ 447 h 488"/>
                <a:gd name="T46" fmla="*/ 33 w 336"/>
                <a:gd name="T47" fmla="*/ 447 h 488"/>
                <a:gd name="T48" fmla="*/ 33 w 336"/>
                <a:gd name="T49" fmla="*/ 447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36" h="488">
                  <a:moveTo>
                    <a:pt x="33" y="447"/>
                  </a:moveTo>
                  <a:cubicBezTo>
                    <a:pt x="37" y="450"/>
                    <a:pt x="42" y="454"/>
                    <a:pt x="46" y="457"/>
                  </a:cubicBezTo>
                  <a:cubicBezTo>
                    <a:pt x="50" y="460"/>
                    <a:pt x="54" y="462"/>
                    <a:pt x="58" y="465"/>
                  </a:cubicBezTo>
                  <a:cubicBezTo>
                    <a:pt x="59" y="466"/>
                    <a:pt x="62" y="468"/>
                    <a:pt x="64" y="470"/>
                  </a:cubicBezTo>
                  <a:cubicBezTo>
                    <a:pt x="66" y="471"/>
                    <a:pt x="68" y="473"/>
                    <a:pt x="70" y="474"/>
                  </a:cubicBezTo>
                  <a:cubicBezTo>
                    <a:pt x="75" y="477"/>
                    <a:pt x="78" y="480"/>
                    <a:pt x="82" y="483"/>
                  </a:cubicBezTo>
                  <a:cubicBezTo>
                    <a:pt x="89" y="488"/>
                    <a:pt x="99" y="486"/>
                    <a:pt x="104" y="479"/>
                  </a:cubicBezTo>
                  <a:cubicBezTo>
                    <a:pt x="331" y="132"/>
                    <a:pt x="331" y="132"/>
                    <a:pt x="331" y="132"/>
                  </a:cubicBezTo>
                  <a:cubicBezTo>
                    <a:pt x="336" y="125"/>
                    <a:pt x="334" y="115"/>
                    <a:pt x="326" y="110"/>
                  </a:cubicBezTo>
                  <a:cubicBezTo>
                    <a:pt x="323" y="108"/>
                    <a:pt x="319" y="106"/>
                    <a:pt x="314" y="103"/>
                  </a:cubicBezTo>
                  <a:cubicBezTo>
                    <a:pt x="312" y="102"/>
                    <a:pt x="310" y="101"/>
                    <a:pt x="307" y="99"/>
                  </a:cubicBezTo>
                  <a:cubicBezTo>
                    <a:pt x="305" y="98"/>
                    <a:pt x="302" y="96"/>
                    <a:pt x="299" y="95"/>
                  </a:cubicBezTo>
                  <a:cubicBezTo>
                    <a:pt x="293" y="91"/>
                    <a:pt x="286" y="87"/>
                    <a:pt x="278" y="83"/>
                  </a:cubicBezTo>
                  <a:cubicBezTo>
                    <a:pt x="271" y="79"/>
                    <a:pt x="263" y="75"/>
                    <a:pt x="254" y="70"/>
                  </a:cubicBezTo>
                  <a:cubicBezTo>
                    <a:pt x="246" y="66"/>
                    <a:pt x="238" y="62"/>
                    <a:pt x="229" y="58"/>
                  </a:cubicBezTo>
                  <a:cubicBezTo>
                    <a:pt x="220" y="53"/>
                    <a:pt x="211" y="49"/>
                    <a:pt x="202" y="44"/>
                  </a:cubicBezTo>
                  <a:cubicBezTo>
                    <a:pt x="192" y="40"/>
                    <a:pt x="182" y="35"/>
                    <a:pt x="172" y="31"/>
                  </a:cubicBezTo>
                  <a:cubicBezTo>
                    <a:pt x="162" y="26"/>
                    <a:pt x="151" y="21"/>
                    <a:pt x="141" y="17"/>
                  </a:cubicBezTo>
                  <a:cubicBezTo>
                    <a:pt x="130" y="12"/>
                    <a:pt x="119" y="8"/>
                    <a:pt x="107" y="3"/>
                  </a:cubicBezTo>
                  <a:cubicBezTo>
                    <a:pt x="104" y="2"/>
                    <a:pt x="101" y="1"/>
                    <a:pt x="99" y="0"/>
                  </a:cubicBezTo>
                  <a:cubicBezTo>
                    <a:pt x="0" y="426"/>
                    <a:pt x="0" y="426"/>
                    <a:pt x="0" y="426"/>
                  </a:cubicBezTo>
                  <a:cubicBezTo>
                    <a:pt x="6" y="429"/>
                    <a:pt x="11" y="433"/>
                    <a:pt x="16" y="436"/>
                  </a:cubicBezTo>
                  <a:cubicBezTo>
                    <a:pt x="22" y="440"/>
                    <a:pt x="27" y="443"/>
                    <a:pt x="33" y="447"/>
                  </a:cubicBezTo>
                  <a:close/>
                  <a:moveTo>
                    <a:pt x="33" y="447"/>
                  </a:moveTo>
                  <a:cubicBezTo>
                    <a:pt x="33" y="447"/>
                    <a:pt x="33" y="447"/>
                    <a:pt x="33" y="4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9E062DCF-C4C6-6782-4E14-00B660525A8B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049949" y="2923045"/>
              <a:ext cx="130099" cy="86977"/>
            </a:xfrm>
            <a:custGeom>
              <a:avLst/>
              <a:gdLst>
                <a:gd name="T0" fmla="*/ 591 w 751"/>
                <a:gd name="T1" fmla="*/ 353 h 502"/>
                <a:gd name="T2" fmla="*/ 628 w 751"/>
                <a:gd name="T3" fmla="*/ 349 h 502"/>
                <a:gd name="T4" fmla="*/ 661 w 751"/>
                <a:gd name="T5" fmla="*/ 347 h 502"/>
                <a:gd name="T6" fmla="*/ 689 w 751"/>
                <a:gd name="T7" fmla="*/ 346 h 502"/>
                <a:gd name="T8" fmla="*/ 720 w 751"/>
                <a:gd name="T9" fmla="*/ 345 h 502"/>
                <a:gd name="T10" fmla="*/ 750 w 751"/>
                <a:gd name="T11" fmla="*/ 328 h 502"/>
                <a:gd name="T12" fmla="*/ 712 w 751"/>
                <a:gd name="T13" fmla="*/ 2 h 502"/>
                <a:gd name="T14" fmla="*/ 682 w 751"/>
                <a:gd name="T15" fmla="*/ 5 h 502"/>
                <a:gd name="T16" fmla="*/ 633 w 751"/>
                <a:gd name="T17" fmla="*/ 13 h 502"/>
                <a:gd name="T18" fmla="*/ 606 w 751"/>
                <a:gd name="T19" fmla="*/ 18 h 502"/>
                <a:gd name="T20" fmla="*/ 546 w 751"/>
                <a:gd name="T21" fmla="*/ 30 h 502"/>
                <a:gd name="T22" fmla="*/ 514 w 751"/>
                <a:gd name="T23" fmla="*/ 38 h 502"/>
                <a:gd name="T24" fmla="*/ 446 w 751"/>
                <a:gd name="T25" fmla="*/ 58 h 502"/>
                <a:gd name="T26" fmla="*/ 411 w 751"/>
                <a:gd name="T27" fmla="*/ 69 h 502"/>
                <a:gd name="T28" fmla="*/ 376 w 751"/>
                <a:gd name="T29" fmla="*/ 81 h 502"/>
                <a:gd name="T30" fmla="*/ 306 w 751"/>
                <a:gd name="T31" fmla="*/ 109 h 502"/>
                <a:gd name="T32" fmla="*/ 272 w 751"/>
                <a:gd name="T33" fmla="*/ 124 h 502"/>
                <a:gd name="T34" fmla="*/ 239 w 751"/>
                <a:gd name="T35" fmla="*/ 140 h 502"/>
                <a:gd name="T36" fmla="*/ 177 w 751"/>
                <a:gd name="T37" fmla="*/ 172 h 502"/>
                <a:gd name="T38" fmla="*/ 122 w 751"/>
                <a:gd name="T39" fmla="*/ 204 h 502"/>
                <a:gd name="T40" fmla="*/ 75 w 751"/>
                <a:gd name="T41" fmla="*/ 234 h 502"/>
                <a:gd name="T42" fmla="*/ 38 w 751"/>
                <a:gd name="T43" fmla="*/ 259 h 502"/>
                <a:gd name="T44" fmla="*/ 8 w 751"/>
                <a:gd name="T45" fmla="*/ 281 h 502"/>
                <a:gd name="T46" fmla="*/ 134 w 751"/>
                <a:gd name="T47" fmla="*/ 493 h 502"/>
                <a:gd name="T48" fmla="*/ 167 w 751"/>
                <a:gd name="T49" fmla="*/ 491 h 502"/>
                <a:gd name="T50" fmla="*/ 195 w 751"/>
                <a:gd name="T51" fmla="*/ 476 h 502"/>
                <a:gd name="T52" fmla="*/ 232 w 751"/>
                <a:gd name="T53" fmla="*/ 458 h 502"/>
                <a:gd name="T54" fmla="*/ 276 w 751"/>
                <a:gd name="T55" fmla="*/ 438 h 502"/>
                <a:gd name="T56" fmla="*/ 326 w 751"/>
                <a:gd name="T57" fmla="*/ 418 h 502"/>
                <a:gd name="T58" fmla="*/ 367 w 751"/>
                <a:gd name="T59" fmla="*/ 403 h 502"/>
                <a:gd name="T60" fmla="*/ 395 w 751"/>
                <a:gd name="T61" fmla="*/ 394 h 502"/>
                <a:gd name="T62" fmla="*/ 437 w 751"/>
                <a:gd name="T63" fmla="*/ 382 h 502"/>
                <a:gd name="T64" fmla="*/ 481 w 751"/>
                <a:gd name="T65" fmla="*/ 372 h 502"/>
                <a:gd name="T66" fmla="*/ 509 w 751"/>
                <a:gd name="T67" fmla="*/ 366 h 502"/>
                <a:gd name="T68" fmla="*/ 551 w 751"/>
                <a:gd name="T69" fmla="*/ 358 h 502"/>
                <a:gd name="T70" fmla="*/ 578 w 751"/>
                <a:gd name="T71" fmla="*/ 355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51" h="502">
                  <a:moveTo>
                    <a:pt x="578" y="355"/>
                  </a:moveTo>
                  <a:cubicBezTo>
                    <a:pt x="582" y="354"/>
                    <a:pt x="586" y="353"/>
                    <a:pt x="591" y="353"/>
                  </a:cubicBezTo>
                  <a:cubicBezTo>
                    <a:pt x="595" y="353"/>
                    <a:pt x="599" y="352"/>
                    <a:pt x="603" y="352"/>
                  </a:cubicBezTo>
                  <a:cubicBezTo>
                    <a:pt x="612" y="351"/>
                    <a:pt x="620" y="350"/>
                    <a:pt x="628" y="349"/>
                  </a:cubicBezTo>
                  <a:cubicBezTo>
                    <a:pt x="636" y="349"/>
                    <a:pt x="643" y="348"/>
                    <a:pt x="651" y="348"/>
                  </a:cubicBezTo>
                  <a:cubicBezTo>
                    <a:pt x="654" y="347"/>
                    <a:pt x="658" y="347"/>
                    <a:pt x="661" y="347"/>
                  </a:cubicBezTo>
                  <a:cubicBezTo>
                    <a:pt x="665" y="347"/>
                    <a:pt x="668" y="346"/>
                    <a:pt x="671" y="346"/>
                  </a:cubicBezTo>
                  <a:cubicBezTo>
                    <a:pt x="678" y="346"/>
                    <a:pt x="683" y="346"/>
                    <a:pt x="689" y="346"/>
                  </a:cubicBezTo>
                  <a:cubicBezTo>
                    <a:pt x="694" y="346"/>
                    <a:pt x="700" y="346"/>
                    <a:pt x="704" y="345"/>
                  </a:cubicBezTo>
                  <a:cubicBezTo>
                    <a:pt x="710" y="345"/>
                    <a:pt x="716" y="345"/>
                    <a:pt x="720" y="345"/>
                  </a:cubicBezTo>
                  <a:cubicBezTo>
                    <a:pt x="726" y="345"/>
                    <a:pt x="730" y="345"/>
                    <a:pt x="734" y="345"/>
                  </a:cubicBezTo>
                  <a:cubicBezTo>
                    <a:pt x="744" y="345"/>
                    <a:pt x="751" y="337"/>
                    <a:pt x="750" y="328"/>
                  </a:cubicBezTo>
                  <a:cubicBezTo>
                    <a:pt x="730" y="16"/>
                    <a:pt x="730" y="16"/>
                    <a:pt x="730" y="16"/>
                  </a:cubicBezTo>
                  <a:cubicBezTo>
                    <a:pt x="729" y="7"/>
                    <a:pt x="721" y="0"/>
                    <a:pt x="712" y="2"/>
                  </a:cubicBezTo>
                  <a:cubicBezTo>
                    <a:pt x="708" y="2"/>
                    <a:pt x="703" y="3"/>
                    <a:pt x="698" y="3"/>
                  </a:cubicBezTo>
                  <a:cubicBezTo>
                    <a:pt x="693" y="4"/>
                    <a:pt x="688" y="5"/>
                    <a:pt x="682" y="5"/>
                  </a:cubicBezTo>
                  <a:cubicBezTo>
                    <a:pt x="675" y="6"/>
                    <a:pt x="667" y="8"/>
                    <a:pt x="659" y="9"/>
                  </a:cubicBezTo>
                  <a:cubicBezTo>
                    <a:pt x="651" y="10"/>
                    <a:pt x="642" y="11"/>
                    <a:pt x="633" y="13"/>
                  </a:cubicBezTo>
                  <a:cubicBezTo>
                    <a:pt x="629" y="13"/>
                    <a:pt x="624" y="14"/>
                    <a:pt x="620" y="15"/>
                  </a:cubicBezTo>
                  <a:cubicBezTo>
                    <a:pt x="615" y="16"/>
                    <a:pt x="611" y="17"/>
                    <a:pt x="606" y="18"/>
                  </a:cubicBezTo>
                  <a:cubicBezTo>
                    <a:pt x="597" y="19"/>
                    <a:pt x="587" y="21"/>
                    <a:pt x="577" y="23"/>
                  </a:cubicBezTo>
                  <a:cubicBezTo>
                    <a:pt x="567" y="26"/>
                    <a:pt x="557" y="28"/>
                    <a:pt x="546" y="30"/>
                  </a:cubicBezTo>
                  <a:cubicBezTo>
                    <a:pt x="541" y="32"/>
                    <a:pt x="536" y="33"/>
                    <a:pt x="530" y="34"/>
                  </a:cubicBezTo>
                  <a:cubicBezTo>
                    <a:pt x="525" y="35"/>
                    <a:pt x="519" y="37"/>
                    <a:pt x="514" y="38"/>
                  </a:cubicBezTo>
                  <a:cubicBezTo>
                    <a:pt x="503" y="41"/>
                    <a:pt x="492" y="44"/>
                    <a:pt x="480" y="47"/>
                  </a:cubicBezTo>
                  <a:cubicBezTo>
                    <a:pt x="469" y="51"/>
                    <a:pt x="458" y="54"/>
                    <a:pt x="446" y="58"/>
                  </a:cubicBezTo>
                  <a:cubicBezTo>
                    <a:pt x="440" y="59"/>
                    <a:pt x="434" y="61"/>
                    <a:pt x="428" y="63"/>
                  </a:cubicBezTo>
                  <a:cubicBezTo>
                    <a:pt x="423" y="65"/>
                    <a:pt x="417" y="67"/>
                    <a:pt x="411" y="69"/>
                  </a:cubicBezTo>
                  <a:cubicBezTo>
                    <a:pt x="405" y="71"/>
                    <a:pt x="399" y="73"/>
                    <a:pt x="393" y="75"/>
                  </a:cubicBezTo>
                  <a:cubicBezTo>
                    <a:pt x="387" y="77"/>
                    <a:pt x="382" y="79"/>
                    <a:pt x="376" y="81"/>
                  </a:cubicBezTo>
                  <a:cubicBezTo>
                    <a:pt x="364" y="86"/>
                    <a:pt x="352" y="90"/>
                    <a:pt x="341" y="95"/>
                  </a:cubicBezTo>
                  <a:cubicBezTo>
                    <a:pt x="329" y="99"/>
                    <a:pt x="317" y="104"/>
                    <a:pt x="306" y="109"/>
                  </a:cubicBezTo>
                  <a:cubicBezTo>
                    <a:pt x="300" y="112"/>
                    <a:pt x="295" y="114"/>
                    <a:pt x="289" y="116"/>
                  </a:cubicBezTo>
                  <a:cubicBezTo>
                    <a:pt x="283" y="119"/>
                    <a:pt x="278" y="122"/>
                    <a:pt x="272" y="124"/>
                  </a:cubicBezTo>
                  <a:cubicBezTo>
                    <a:pt x="266" y="127"/>
                    <a:pt x="261" y="129"/>
                    <a:pt x="255" y="132"/>
                  </a:cubicBezTo>
                  <a:cubicBezTo>
                    <a:pt x="250" y="134"/>
                    <a:pt x="244" y="137"/>
                    <a:pt x="239" y="140"/>
                  </a:cubicBezTo>
                  <a:cubicBezTo>
                    <a:pt x="228" y="145"/>
                    <a:pt x="218" y="150"/>
                    <a:pt x="207" y="156"/>
                  </a:cubicBezTo>
                  <a:cubicBezTo>
                    <a:pt x="197" y="161"/>
                    <a:pt x="187" y="167"/>
                    <a:pt x="177" y="172"/>
                  </a:cubicBezTo>
                  <a:cubicBezTo>
                    <a:pt x="167" y="177"/>
                    <a:pt x="158" y="183"/>
                    <a:pt x="149" y="188"/>
                  </a:cubicBezTo>
                  <a:cubicBezTo>
                    <a:pt x="139" y="194"/>
                    <a:pt x="130" y="199"/>
                    <a:pt x="122" y="204"/>
                  </a:cubicBezTo>
                  <a:cubicBezTo>
                    <a:pt x="113" y="209"/>
                    <a:pt x="105" y="214"/>
                    <a:pt x="97" y="219"/>
                  </a:cubicBezTo>
                  <a:cubicBezTo>
                    <a:pt x="89" y="224"/>
                    <a:pt x="82" y="229"/>
                    <a:pt x="75" y="234"/>
                  </a:cubicBezTo>
                  <a:cubicBezTo>
                    <a:pt x="68" y="239"/>
                    <a:pt x="61" y="243"/>
                    <a:pt x="55" y="247"/>
                  </a:cubicBezTo>
                  <a:cubicBezTo>
                    <a:pt x="49" y="252"/>
                    <a:pt x="43" y="256"/>
                    <a:pt x="38" y="259"/>
                  </a:cubicBezTo>
                  <a:cubicBezTo>
                    <a:pt x="32" y="263"/>
                    <a:pt x="28" y="267"/>
                    <a:pt x="23" y="270"/>
                  </a:cubicBezTo>
                  <a:cubicBezTo>
                    <a:pt x="17" y="274"/>
                    <a:pt x="12" y="278"/>
                    <a:pt x="8" y="281"/>
                  </a:cubicBezTo>
                  <a:cubicBezTo>
                    <a:pt x="1" y="286"/>
                    <a:pt x="0" y="295"/>
                    <a:pt x="5" y="302"/>
                  </a:cubicBezTo>
                  <a:cubicBezTo>
                    <a:pt x="134" y="493"/>
                    <a:pt x="134" y="493"/>
                    <a:pt x="134" y="493"/>
                  </a:cubicBezTo>
                  <a:cubicBezTo>
                    <a:pt x="139" y="500"/>
                    <a:pt x="148" y="502"/>
                    <a:pt x="155" y="498"/>
                  </a:cubicBezTo>
                  <a:cubicBezTo>
                    <a:pt x="158" y="496"/>
                    <a:pt x="162" y="494"/>
                    <a:pt x="167" y="491"/>
                  </a:cubicBezTo>
                  <a:cubicBezTo>
                    <a:pt x="171" y="489"/>
                    <a:pt x="175" y="487"/>
                    <a:pt x="179" y="484"/>
                  </a:cubicBezTo>
                  <a:cubicBezTo>
                    <a:pt x="184" y="482"/>
                    <a:pt x="189" y="479"/>
                    <a:pt x="195" y="476"/>
                  </a:cubicBezTo>
                  <a:cubicBezTo>
                    <a:pt x="200" y="473"/>
                    <a:pt x="206" y="470"/>
                    <a:pt x="212" y="467"/>
                  </a:cubicBezTo>
                  <a:cubicBezTo>
                    <a:pt x="218" y="464"/>
                    <a:pt x="225" y="461"/>
                    <a:pt x="232" y="458"/>
                  </a:cubicBezTo>
                  <a:cubicBezTo>
                    <a:pt x="238" y="455"/>
                    <a:pt x="245" y="451"/>
                    <a:pt x="253" y="448"/>
                  </a:cubicBezTo>
                  <a:cubicBezTo>
                    <a:pt x="260" y="445"/>
                    <a:pt x="268" y="441"/>
                    <a:pt x="276" y="438"/>
                  </a:cubicBezTo>
                  <a:cubicBezTo>
                    <a:pt x="284" y="434"/>
                    <a:pt x="292" y="431"/>
                    <a:pt x="300" y="428"/>
                  </a:cubicBezTo>
                  <a:cubicBezTo>
                    <a:pt x="309" y="424"/>
                    <a:pt x="317" y="421"/>
                    <a:pt x="326" y="418"/>
                  </a:cubicBezTo>
                  <a:cubicBezTo>
                    <a:pt x="335" y="414"/>
                    <a:pt x="344" y="411"/>
                    <a:pt x="353" y="408"/>
                  </a:cubicBezTo>
                  <a:cubicBezTo>
                    <a:pt x="357" y="406"/>
                    <a:pt x="362" y="405"/>
                    <a:pt x="367" y="403"/>
                  </a:cubicBezTo>
                  <a:cubicBezTo>
                    <a:pt x="371" y="402"/>
                    <a:pt x="376" y="400"/>
                    <a:pt x="381" y="399"/>
                  </a:cubicBezTo>
                  <a:cubicBezTo>
                    <a:pt x="385" y="397"/>
                    <a:pt x="390" y="396"/>
                    <a:pt x="395" y="394"/>
                  </a:cubicBezTo>
                  <a:cubicBezTo>
                    <a:pt x="399" y="393"/>
                    <a:pt x="404" y="392"/>
                    <a:pt x="409" y="390"/>
                  </a:cubicBezTo>
                  <a:cubicBezTo>
                    <a:pt x="418" y="388"/>
                    <a:pt x="428" y="385"/>
                    <a:pt x="437" y="382"/>
                  </a:cubicBezTo>
                  <a:cubicBezTo>
                    <a:pt x="447" y="380"/>
                    <a:pt x="457" y="377"/>
                    <a:pt x="466" y="375"/>
                  </a:cubicBezTo>
                  <a:cubicBezTo>
                    <a:pt x="471" y="374"/>
                    <a:pt x="476" y="373"/>
                    <a:pt x="481" y="372"/>
                  </a:cubicBezTo>
                  <a:cubicBezTo>
                    <a:pt x="485" y="371"/>
                    <a:pt x="490" y="370"/>
                    <a:pt x="495" y="369"/>
                  </a:cubicBezTo>
                  <a:cubicBezTo>
                    <a:pt x="500" y="368"/>
                    <a:pt x="504" y="367"/>
                    <a:pt x="509" y="366"/>
                  </a:cubicBezTo>
                  <a:cubicBezTo>
                    <a:pt x="514" y="365"/>
                    <a:pt x="518" y="364"/>
                    <a:pt x="523" y="363"/>
                  </a:cubicBezTo>
                  <a:cubicBezTo>
                    <a:pt x="533" y="362"/>
                    <a:pt x="542" y="360"/>
                    <a:pt x="551" y="358"/>
                  </a:cubicBezTo>
                  <a:cubicBezTo>
                    <a:pt x="560" y="357"/>
                    <a:pt x="569" y="356"/>
                    <a:pt x="578" y="355"/>
                  </a:cubicBezTo>
                  <a:close/>
                  <a:moveTo>
                    <a:pt x="578" y="355"/>
                  </a:moveTo>
                  <a:cubicBezTo>
                    <a:pt x="578" y="355"/>
                    <a:pt x="578" y="355"/>
                    <a:pt x="578" y="3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A7F10403-6587-0B3E-48AD-078013C1105D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9960626" y="2989782"/>
              <a:ext cx="96951" cy="119539"/>
            </a:xfrm>
            <a:custGeom>
              <a:avLst/>
              <a:gdLst>
                <a:gd name="T0" fmla="*/ 199 w 560"/>
                <a:gd name="T1" fmla="*/ 231 h 690"/>
                <a:gd name="T2" fmla="*/ 179 w 560"/>
                <a:gd name="T3" fmla="*/ 260 h 690"/>
                <a:gd name="T4" fmla="*/ 141 w 560"/>
                <a:gd name="T5" fmla="*/ 321 h 690"/>
                <a:gd name="T6" fmla="*/ 132 w 560"/>
                <a:gd name="T7" fmla="*/ 336 h 690"/>
                <a:gd name="T8" fmla="*/ 90 w 560"/>
                <a:gd name="T9" fmla="*/ 413 h 690"/>
                <a:gd name="T10" fmla="*/ 68 w 560"/>
                <a:gd name="T11" fmla="*/ 457 h 690"/>
                <a:gd name="T12" fmla="*/ 50 w 560"/>
                <a:gd name="T13" fmla="*/ 498 h 690"/>
                <a:gd name="T14" fmla="*/ 29 w 560"/>
                <a:gd name="T15" fmla="*/ 548 h 690"/>
                <a:gd name="T16" fmla="*/ 14 w 560"/>
                <a:gd name="T17" fmla="*/ 588 h 690"/>
                <a:gd name="T18" fmla="*/ 3 w 560"/>
                <a:gd name="T19" fmla="*/ 621 h 690"/>
                <a:gd name="T20" fmla="*/ 133 w 560"/>
                <a:gd name="T21" fmla="*/ 687 h 690"/>
                <a:gd name="T22" fmla="*/ 159 w 560"/>
                <a:gd name="T23" fmla="*/ 666 h 690"/>
                <a:gd name="T24" fmla="*/ 174 w 560"/>
                <a:gd name="T25" fmla="*/ 636 h 690"/>
                <a:gd name="T26" fmla="*/ 195 w 560"/>
                <a:gd name="T27" fmla="*/ 598 h 690"/>
                <a:gd name="T28" fmla="*/ 220 w 560"/>
                <a:gd name="T29" fmla="*/ 554 h 690"/>
                <a:gd name="T30" fmla="*/ 235 w 560"/>
                <a:gd name="T31" fmla="*/ 531 h 690"/>
                <a:gd name="T32" fmla="*/ 286 w 560"/>
                <a:gd name="T33" fmla="*/ 457 h 690"/>
                <a:gd name="T34" fmla="*/ 300 w 560"/>
                <a:gd name="T35" fmla="*/ 438 h 690"/>
                <a:gd name="T36" fmla="*/ 324 w 560"/>
                <a:gd name="T37" fmla="*/ 408 h 690"/>
                <a:gd name="T38" fmla="*/ 354 w 560"/>
                <a:gd name="T39" fmla="*/ 372 h 690"/>
                <a:gd name="T40" fmla="*/ 375 w 560"/>
                <a:gd name="T41" fmla="*/ 350 h 690"/>
                <a:gd name="T42" fmla="*/ 405 w 560"/>
                <a:gd name="T43" fmla="*/ 317 h 690"/>
                <a:gd name="T44" fmla="*/ 445 w 560"/>
                <a:gd name="T45" fmla="*/ 279 h 690"/>
                <a:gd name="T46" fmla="*/ 483 w 560"/>
                <a:gd name="T47" fmla="*/ 246 h 690"/>
                <a:gd name="T48" fmla="*/ 514 w 560"/>
                <a:gd name="T49" fmla="*/ 219 h 690"/>
                <a:gd name="T50" fmla="*/ 534 w 560"/>
                <a:gd name="T51" fmla="*/ 204 h 690"/>
                <a:gd name="T52" fmla="*/ 551 w 560"/>
                <a:gd name="T53" fmla="*/ 191 h 690"/>
                <a:gd name="T54" fmla="*/ 416 w 560"/>
                <a:gd name="T55" fmla="*/ 7 h 690"/>
                <a:gd name="T56" fmla="*/ 383 w 560"/>
                <a:gd name="T57" fmla="*/ 16 h 690"/>
                <a:gd name="T58" fmla="*/ 371 w 560"/>
                <a:gd name="T59" fmla="*/ 27 h 690"/>
                <a:gd name="T60" fmla="*/ 339 w 560"/>
                <a:gd name="T61" fmla="*/ 60 h 690"/>
                <a:gd name="T62" fmla="*/ 302 w 560"/>
                <a:gd name="T63" fmla="*/ 101 h 690"/>
                <a:gd name="T64" fmla="*/ 262 w 560"/>
                <a:gd name="T65" fmla="*/ 148 h 690"/>
                <a:gd name="T66" fmla="*/ 220 w 560"/>
                <a:gd name="T67" fmla="*/ 202 h 690"/>
                <a:gd name="T68" fmla="*/ 210 w 560"/>
                <a:gd name="T69" fmla="*/ 216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60" h="690">
                  <a:moveTo>
                    <a:pt x="210" y="216"/>
                  </a:moveTo>
                  <a:cubicBezTo>
                    <a:pt x="206" y="221"/>
                    <a:pt x="203" y="226"/>
                    <a:pt x="199" y="231"/>
                  </a:cubicBezTo>
                  <a:cubicBezTo>
                    <a:pt x="196" y="236"/>
                    <a:pt x="193" y="240"/>
                    <a:pt x="189" y="245"/>
                  </a:cubicBezTo>
                  <a:cubicBezTo>
                    <a:pt x="186" y="250"/>
                    <a:pt x="183" y="255"/>
                    <a:pt x="179" y="260"/>
                  </a:cubicBezTo>
                  <a:cubicBezTo>
                    <a:pt x="173" y="270"/>
                    <a:pt x="166" y="280"/>
                    <a:pt x="159" y="290"/>
                  </a:cubicBezTo>
                  <a:cubicBezTo>
                    <a:pt x="153" y="301"/>
                    <a:pt x="147" y="311"/>
                    <a:pt x="141" y="321"/>
                  </a:cubicBezTo>
                  <a:cubicBezTo>
                    <a:pt x="136" y="329"/>
                    <a:pt x="136" y="329"/>
                    <a:pt x="136" y="329"/>
                  </a:cubicBezTo>
                  <a:cubicBezTo>
                    <a:pt x="132" y="336"/>
                    <a:pt x="132" y="336"/>
                    <a:pt x="132" y="336"/>
                  </a:cubicBezTo>
                  <a:cubicBezTo>
                    <a:pt x="129" y="342"/>
                    <a:pt x="126" y="347"/>
                    <a:pt x="123" y="352"/>
                  </a:cubicBezTo>
                  <a:cubicBezTo>
                    <a:pt x="111" y="372"/>
                    <a:pt x="100" y="393"/>
                    <a:pt x="90" y="413"/>
                  </a:cubicBezTo>
                  <a:cubicBezTo>
                    <a:pt x="85" y="423"/>
                    <a:pt x="80" y="433"/>
                    <a:pt x="75" y="442"/>
                  </a:cubicBezTo>
                  <a:cubicBezTo>
                    <a:pt x="73" y="447"/>
                    <a:pt x="71" y="452"/>
                    <a:pt x="68" y="457"/>
                  </a:cubicBezTo>
                  <a:cubicBezTo>
                    <a:pt x="66" y="461"/>
                    <a:pt x="64" y="466"/>
                    <a:pt x="62" y="471"/>
                  </a:cubicBezTo>
                  <a:cubicBezTo>
                    <a:pt x="58" y="480"/>
                    <a:pt x="54" y="489"/>
                    <a:pt x="50" y="498"/>
                  </a:cubicBezTo>
                  <a:cubicBezTo>
                    <a:pt x="46" y="507"/>
                    <a:pt x="42" y="516"/>
                    <a:pt x="39" y="524"/>
                  </a:cubicBezTo>
                  <a:cubicBezTo>
                    <a:pt x="36" y="532"/>
                    <a:pt x="32" y="540"/>
                    <a:pt x="29" y="548"/>
                  </a:cubicBezTo>
                  <a:cubicBezTo>
                    <a:pt x="27" y="555"/>
                    <a:pt x="24" y="562"/>
                    <a:pt x="21" y="569"/>
                  </a:cubicBezTo>
                  <a:cubicBezTo>
                    <a:pt x="19" y="576"/>
                    <a:pt x="16" y="582"/>
                    <a:pt x="14" y="588"/>
                  </a:cubicBezTo>
                  <a:cubicBezTo>
                    <a:pt x="12" y="594"/>
                    <a:pt x="10" y="600"/>
                    <a:pt x="9" y="604"/>
                  </a:cubicBezTo>
                  <a:cubicBezTo>
                    <a:pt x="7" y="611"/>
                    <a:pt x="5" y="616"/>
                    <a:pt x="3" y="621"/>
                  </a:cubicBezTo>
                  <a:cubicBezTo>
                    <a:pt x="0" y="629"/>
                    <a:pt x="5" y="638"/>
                    <a:pt x="12" y="641"/>
                  </a:cubicBezTo>
                  <a:cubicBezTo>
                    <a:pt x="133" y="687"/>
                    <a:pt x="133" y="687"/>
                    <a:pt x="133" y="687"/>
                  </a:cubicBezTo>
                  <a:cubicBezTo>
                    <a:pt x="141" y="690"/>
                    <a:pt x="149" y="686"/>
                    <a:pt x="153" y="679"/>
                  </a:cubicBezTo>
                  <a:cubicBezTo>
                    <a:pt x="155" y="675"/>
                    <a:pt x="157" y="671"/>
                    <a:pt x="159" y="666"/>
                  </a:cubicBezTo>
                  <a:cubicBezTo>
                    <a:pt x="161" y="662"/>
                    <a:pt x="163" y="657"/>
                    <a:pt x="166" y="652"/>
                  </a:cubicBezTo>
                  <a:cubicBezTo>
                    <a:pt x="168" y="647"/>
                    <a:pt x="171" y="642"/>
                    <a:pt x="174" y="636"/>
                  </a:cubicBezTo>
                  <a:cubicBezTo>
                    <a:pt x="177" y="630"/>
                    <a:pt x="180" y="624"/>
                    <a:pt x="184" y="618"/>
                  </a:cubicBezTo>
                  <a:cubicBezTo>
                    <a:pt x="187" y="612"/>
                    <a:pt x="191" y="605"/>
                    <a:pt x="195" y="598"/>
                  </a:cubicBezTo>
                  <a:cubicBezTo>
                    <a:pt x="199" y="591"/>
                    <a:pt x="203" y="584"/>
                    <a:pt x="207" y="577"/>
                  </a:cubicBezTo>
                  <a:cubicBezTo>
                    <a:pt x="211" y="569"/>
                    <a:pt x="216" y="562"/>
                    <a:pt x="220" y="554"/>
                  </a:cubicBezTo>
                  <a:cubicBezTo>
                    <a:pt x="223" y="550"/>
                    <a:pt x="225" y="546"/>
                    <a:pt x="227" y="542"/>
                  </a:cubicBezTo>
                  <a:cubicBezTo>
                    <a:pt x="230" y="539"/>
                    <a:pt x="232" y="535"/>
                    <a:pt x="235" y="531"/>
                  </a:cubicBezTo>
                  <a:cubicBezTo>
                    <a:pt x="240" y="523"/>
                    <a:pt x="245" y="515"/>
                    <a:pt x="251" y="506"/>
                  </a:cubicBezTo>
                  <a:cubicBezTo>
                    <a:pt x="262" y="490"/>
                    <a:pt x="273" y="473"/>
                    <a:pt x="286" y="457"/>
                  </a:cubicBezTo>
                  <a:cubicBezTo>
                    <a:pt x="289" y="453"/>
                    <a:pt x="292" y="449"/>
                    <a:pt x="295" y="445"/>
                  </a:cubicBezTo>
                  <a:cubicBezTo>
                    <a:pt x="300" y="438"/>
                    <a:pt x="300" y="438"/>
                    <a:pt x="300" y="438"/>
                  </a:cubicBezTo>
                  <a:cubicBezTo>
                    <a:pt x="304" y="432"/>
                    <a:pt x="304" y="432"/>
                    <a:pt x="304" y="432"/>
                  </a:cubicBezTo>
                  <a:cubicBezTo>
                    <a:pt x="311" y="424"/>
                    <a:pt x="317" y="416"/>
                    <a:pt x="324" y="408"/>
                  </a:cubicBezTo>
                  <a:cubicBezTo>
                    <a:pt x="330" y="400"/>
                    <a:pt x="337" y="392"/>
                    <a:pt x="344" y="384"/>
                  </a:cubicBezTo>
                  <a:cubicBezTo>
                    <a:pt x="347" y="380"/>
                    <a:pt x="351" y="376"/>
                    <a:pt x="354" y="372"/>
                  </a:cubicBezTo>
                  <a:cubicBezTo>
                    <a:pt x="357" y="368"/>
                    <a:pt x="361" y="365"/>
                    <a:pt x="364" y="361"/>
                  </a:cubicBezTo>
                  <a:cubicBezTo>
                    <a:pt x="368" y="357"/>
                    <a:pt x="371" y="353"/>
                    <a:pt x="375" y="350"/>
                  </a:cubicBezTo>
                  <a:cubicBezTo>
                    <a:pt x="378" y="346"/>
                    <a:pt x="381" y="342"/>
                    <a:pt x="385" y="339"/>
                  </a:cubicBezTo>
                  <a:cubicBezTo>
                    <a:pt x="392" y="331"/>
                    <a:pt x="399" y="324"/>
                    <a:pt x="405" y="317"/>
                  </a:cubicBezTo>
                  <a:cubicBezTo>
                    <a:pt x="412" y="310"/>
                    <a:pt x="419" y="304"/>
                    <a:pt x="426" y="297"/>
                  </a:cubicBezTo>
                  <a:cubicBezTo>
                    <a:pt x="432" y="291"/>
                    <a:pt x="439" y="284"/>
                    <a:pt x="445" y="279"/>
                  </a:cubicBezTo>
                  <a:cubicBezTo>
                    <a:pt x="452" y="273"/>
                    <a:pt x="458" y="267"/>
                    <a:pt x="465" y="261"/>
                  </a:cubicBezTo>
                  <a:cubicBezTo>
                    <a:pt x="471" y="256"/>
                    <a:pt x="477" y="251"/>
                    <a:pt x="483" y="246"/>
                  </a:cubicBezTo>
                  <a:cubicBezTo>
                    <a:pt x="489" y="241"/>
                    <a:pt x="494" y="236"/>
                    <a:pt x="500" y="231"/>
                  </a:cubicBezTo>
                  <a:cubicBezTo>
                    <a:pt x="505" y="227"/>
                    <a:pt x="510" y="223"/>
                    <a:pt x="514" y="219"/>
                  </a:cubicBezTo>
                  <a:cubicBezTo>
                    <a:pt x="519" y="216"/>
                    <a:pt x="523" y="212"/>
                    <a:pt x="527" y="209"/>
                  </a:cubicBezTo>
                  <a:cubicBezTo>
                    <a:pt x="529" y="208"/>
                    <a:pt x="532" y="206"/>
                    <a:pt x="534" y="204"/>
                  </a:cubicBezTo>
                  <a:cubicBezTo>
                    <a:pt x="536" y="203"/>
                    <a:pt x="538" y="201"/>
                    <a:pt x="540" y="200"/>
                  </a:cubicBezTo>
                  <a:cubicBezTo>
                    <a:pt x="544" y="196"/>
                    <a:pt x="548" y="193"/>
                    <a:pt x="551" y="191"/>
                  </a:cubicBezTo>
                  <a:cubicBezTo>
                    <a:pt x="559" y="186"/>
                    <a:pt x="560" y="175"/>
                    <a:pt x="554" y="168"/>
                  </a:cubicBezTo>
                  <a:cubicBezTo>
                    <a:pt x="416" y="7"/>
                    <a:pt x="416" y="7"/>
                    <a:pt x="416" y="7"/>
                  </a:cubicBezTo>
                  <a:cubicBezTo>
                    <a:pt x="410" y="0"/>
                    <a:pt x="400" y="0"/>
                    <a:pt x="393" y="6"/>
                  </a:cubicBezTo>
                  <a:cubicBezTo>
                    <a:pt x="391" y="9"/>
                    <a:pt x="387" y="12"/>
                    <a:pt x="383" y="16"/>
                  </a:cubicBezTo>
                  <a:cubicBezTo>
                    <a:pt x="382" y="18"/>
                    <a:pt x="380" y="19"/>
                    <a:pt x="378" y="21"/>
                  </a:cubicBezTo>
                  <a:cubicBezTo>
                    <a:pt x="376" y="23"/>
                    <a:pt x="374" y="25"/>
                    <a:pt x="371" y="27"/>
                  </a:cubicBezTo>
                  <a:cubicBezTo>
                    <a:pt x="367" y="32"/>
                    <a:pt x="362" y="37"/>
                    <a:pt x="356" y="43"/>
                  </a:cubicBezTo>
                  <a:cubicBezTo>
                    <a:pt x="351" y="48"/>
                    <a:pt x="345" y="54"/>
                    <a:pt x="339" y="60"/>
                  </a:cubicBezTo>
                  <a:cubicBezTo>
                    <a:pt x="333" y="66"/>
                    <a:pt x="327" y="73"/>
                    <a:pt x="321" y="80"/>
                  </a:cubicBezTo>
                  <a:cubicBezTo>
                    <a:pt x="315" y="86"/>
                    <a:pt x="308" y="93"/>
                    <a:pt x="302" y="101"/>
                  </a:cubicBezTo>
                  <a:cubicBezTo>
                    <a:pt x="296" y="108"/>
                    <a:pt x="289" y="116"/>
                    <a:pt x="282" y="124"/>
                  </a:cubicBezTo>
                  <a:cubicBezTo>
                    <a:pt x="275" y="131"/>
                    <a:pt x="269" y="140"/>
                    <a:pt x="262" y="148"/>
                  </a:cubicBezTo>
                  <a:cubicBezTo>
                    <a:pt x="255" y="157"/>
                    <a:pt x="248" y="165"/>
                    <a:pt x="241" y="174"/>
                  </a:cubicBezTo>
                  <a:cubicBezTo>
                    <a:pt x="234" y="183"/>
                    <a:pt x="227" y="193"/>
                    <a:pt x="220" y="202"/>
                  </a:cubicBezTo>
                  <a:cubicBezTo>
                    <a:pt x="216" y="207"/>
                    <a:pt x="213" y="211"/>
                    <a:pt x="210" y="216"/>
                  </a:cubicBezTo>
                  <a:close/>
                  <a:moveTo>
                    <a:pt x="210" y="216"/>
                  </a:moveTo>
                  <a:cubicBezTo>
                    <a:pt x="210" y="216"/>
                    <a:pt x="210" y="216"/>
                    <a:pt x="210" y="2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E4DF4710-0D37-2873-99BA-C01303711D65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9948085" y="3122448"/>
              <a:ext cx="29848" cy="105531"/>
            </a:xfrm>
            <a:custGeom>
              <a:avLst/>
              <a:gdLst>
                <a:gd name="T0" fmla="*/ 29 w 172"/>
                <a:gd name="T1" fmla="*/ 28 h 609"/>
                <a:gd name="T2" fmla="*/ 22 w 172"/>
                <a:gd name="T3" fmla="*/ 64 h 609"/>
                <a:gd name="T4" fmla="*/ 16 w 172"/>
                <a:gd name="T5" fmla="*/ 100 h 609"/>
                <a:gd name="T6" fmla="*/ 8 w 172"/>
                <a:gd name="T7" fmla="*/ 169 h 609"/>
                <a:gd name="T8" fmla="*/ 3 w 172"/>
                <a:gd name="T9" fmla="*/ 232 h 609"/>
                <a:gd name="T10" fmla="*/ 0 w 172"/>
                <a:gd name="T11" fmla="*/ 308 h 609"/>
                <a:gd name="T12" fmla="*/ 0 w 172"/>
                <a:gd name="T13" fmla="*/ 334 h 609"/>
                <a:gd name="T14" fmla="*/ 0 w 172"/>
                <a:gd name="T15" fmla="*/ 360 h 609"/>
                <a:gd name="T16" fmla="*/ 2 w 172"/>
                <a:gd name="T17" fmla="*/ 403 h 609"/>
                <a:gd name="T18" fmla="*/ 2 w 172"/>
                <a:gd name="T19" fmla="*/ 414 h 609"/>
                <a:gd name="T20" fmla="*/ 4 w 172"/>
                <a:gd name="T21" fmla="*/ 437 h 609"/>
                <a:gd name="T22" fmla="*/ 7 w 172"/>
                <a:gd name="T23" fmla="*/ 471 h 609"/>
                <a:gd name="T24" fmla="*/ 9 w 172"/>
                <a:gd name="T25" fmla="*/ 496 h 609"/>
                <a:gd name="T26" fmla="*/ 14 w 172"/>
                <a:gd name="T27" fmla="*/ 535 h 609"/>
                <a:gd name="T28" fmla="*/ 24 w 172"/>
                <a:gd name="T29" fmla="*/ 594 h 609"/>
                <a:gd name="T30" fmla="*/ 40 w 172"/>
                <a:gd name="T31" fmla="*/ 609 h 609"/>
                <a:gd name="T32" fmla="*/ 98 w 172"/>
                <a:gd name="T33" fmla="*/ 592 h 609"/>
                <a:gd name="T34" fmla="*/ 96 w 172"/>
                <a:gd name="T35" fmla="*/ 558 h 609"/>
                <a:gd name="T36" fmla="*/ 95 w 172"/>
                <a:gd name="T37" fmla="*/ 499 h 609"/>
                <a:gd name="T38" fmla="*/ 95 w 172"/>
                <a:gd name="T39" fmla="*/ 483 h 609"/>
                <a:gd name="T40" fmla="*/ 96 w 172"/>
                <a:gd name="T41" fmla="*/ 452 h 609"/>
                <a:gd name="T42" fmla="*/ 97 w 172"/>
                <a:gd name="T43" fmla="*/ 419 h 609"/>
                <a:gd name="T44" fmla="*/ 97 w 172"/>
                <a:gd name="T45" fmla="*/ 413 h 609"/>
                <a:gd name="T46" fmla="*/ 98 w 172"/>
                <a:gd name="T47" fmla="*/ 413 h 609"/>
                <a:gd name="T48" fmla="*/ 98 w 172"/>
                <a:gd name="T49" fmla="*/ 412 h 609"/>
                <a:gd name="T50" fmla="*/ 101 w 172"/>
                <a:gd name="T51" fmla="*/ 371 h 609"/>
                <a:gd name="T52" fmla="*/ 102 w 172"/>
                <a:gd name="T53" fmla="*/ 355 h 609"/>
                <a:gd name="T54" fmla="*/ 106 w 172"/>
                <a:gd name="T55" fmla="*/ 323 h 609"/>
                <a:gd name="T56" fmla="*/ 108 w 172"/>
                <a:gd name="T57" fmla="*/ 307 h 609"/>
                <a:gd name="T58" fmla="*/ 124 w 172"/>
                <a:gd name="T59" fmla="*/ 216 h 609"/>
                <a:gd name="T60" fmla="*/ 142 w 172"/>
                <a:gd name="T61" fmla="*/ 138 h 609"/>
                <a:gd name="T62" fmla="*/ 149 w 172"/>
                <a:gd name="T63" fmla="*/ 116 h 609"/>
                <a:gd name="T64" fmla="*/ 160 w 172"/>
                <a:gd name="T65" fmla="*/ 80 h 609"/>
                <a:gd name="T66" fmla="*/ 169 w 172"/>
                <a:gd name="T67" fmla="*/ 51 h 609"/>
                <a:gd name="T68" fmla="*/ 52 w 172"/>
                <a:gd name="T69" fmla="*/ 2 h 609"/>
                <a:gd name="T70" fmla="*/ 32 w 172"/>
                <a:gd name="T71" fmla="*/ 15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72" h="609">
                  <a:moveTo>
                    <a:pt x="32" y="15"/>
                  </a:moveTo>
                  <a:cubicBezTo>
                    <a:pt x="31" y="18"/>
                    <a:pt x="30" y="23"/>
                    <a:pt x="29" y="28"/>
                  </a:cubicBezTo>
                  <a:cubicBezTo>
                    <a:pt x="28" y="33"/>
                    <a:pt x="27" y="38"/>
                    <a:pt x="26" y="44"/>
                  </a:cubicBezTo>
                  <a:cubicBezTo>
                    <a:pt x="25" y="50"/>
                    <a:pt x="24" y="57"/>
                    <a:pt x="22" y="64"/>
                  </a:cubicBezTo>
                  <a:cubicBezTo>
                    <a:pt x="21" y="72"/>
                    <a:pt x="20" y="79"/>
                    <a:pt x="18" y="87"/>
                  </a:cubicBezTo>
                  <a:cubicBezTo>
                    <a:pt x="18" y="91"/>
                    <a:pt x="17" y="96"/>
                    <a:pt x="16" y="100"/>
                  </a:cubicBezTo>
                  <a:cubicBezTo>
                    <a:pt x="16" y="104"/>
                    <a:pt x="15" y="108"/>
                    <a:pt x="15" y="113"/>
                  </a:cubicBezTo>
                  <a:cubicBezTo>
                    <a:pt x="12" y="130"/>
                    <a:pt x="9" y="149"/>
                    <a:pt x="8" y="169"/>
                  </a:cubicBezTo>
                  <a:cubicBezTo>
                    <a:pt x="7" y="179"/>
                    <a:pt x="6" y="189"/>
                    <a:pt x="5" y="200"/>
                  </a:cubicBezTo>
                  <a:cubicBezTo>
                    <a:pt x="4" y="210"/>
                    <a:pt x="3" y="221"/>
                    <a:pt x="3" y="232"/>
                  </a:cubicBezTo>
                  <a:cubicBezTo>
                    <a:pt x="1" y="253"/>
                    <a:pt x="0" y="276"/>
                    <a:pt x="0" y="299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0" y="322"/>
                    <a:pt x="0" y="328"/>
                    <a:pt x="0" y="334"/>
                  </a:cubicBezTo>
                  <a:cubicBezTo>
                    <a:pt x="0" y="339"/>
                    <a:pt x="0" y="345"/>
                    <a:pt x="0" y="351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0" y="368"/>
                    <a:pt x="0" y="368"/>
                    <a:pt x="0" y="368"/>
                  </a:cubicBezTo>
                  <a:cubicBezTo>
                    <a:pt x="1" y="380"/>
                    <a:pt x="1" y="391"/>
                    <a:pt x="2" y="403"/>
                  </a:cubicBezTo>
                  <a:cubicBezTo>
                    <a:pt x="2" y="412"/>
                    <a:pt x="2" y="412"/>
                    <a:pt x="2" y="412"/>
                  </a:cubicBezTo>
                  <a:cubicBezTo>
                    <a:pt x="2" y="414"/>
                    <a:pt x="2" y="414"/>
                    <a:pt x="2" y="414"/>
                  </a:cubicBezTo>
                  <a:cubicBezTo>
                    <a:pt x="2" y="421"/>
                    <a:pt x="2" y="421"/>
                    <a:pt x="2" y="421"/>
                  </a:cubicBezTo>
                  <a:cubicBezTo>
                    <a:pt x="3" y="426"/>
                    <a:pt x="3" y="432"/>
                    <a:pt x="4" y="437"/>
                  </a:cubicBezTo>
                  <a:cubicBezTo>
                    <a:pt x="4" y="443"/>
                    <a:pt x="5" y="448"/>
                    <a:pt x="5" y="454"/>
                  </a:cubicBezTo>
                  <a:cubicBezTo>
                    <a:pt x="5" y="459"/>
                    <a:pt x="6" y="465"/>
                    <a:pt x="7" y="471"/>
                  </a:cubicBezTo>
                  <a:cubicBezTo>
                    <a:pt x="7" y="476"/>
                    <a:pt x="8" y="482"/>
                    <a:pt x="8" y="487"/>
                  </a:cubicBezTo>
                  <a:cubicBezTo>
                    <a:pt x="8" y="490"/>
                    <a:pt x="9" y="493"/>
                    <a:pt x="9" y="496"/>
                  </a:cubicBezTo>
                  <a:cubicBezTo>
                    <a:pt x="9" y="498"/>
                    <a:pt x="10" y="501"/>
                    <a:pt x="10" y="504"/>
                  </a:cubicBezTo>
                  <a:cubicBezTo>
                    <a:pt x="11" y="515"/>
                    <a:pt x="13" y="525"/>
                    <a:pt x="14" y="535"/>
                  </a:cubicBezTo>
                  <a:cubicBezTo>
                    <a:pt x="16" y="546"/>
                    <a:pt x="17" y="556"/>
                    <a:pt x="19" y="565"/>
                  </a:cubicBezTo>
                  <a:cubicBezTo>
                    <a:pt x="20" y="575"/>
                    <a:pt x="22" y="585"/>
                    <a:pt x="24" y="594"/>
                  </a:cubicBezTo>
                  <a:cubicBezTo>
                    <a:pt x="24" y="595"/>
                    <a:pt x="24" y="595"/>
                    <a:pt x="24" y="596"/>
                  </a:cubicBezTo>
                  <a:cubicBezTo>
                    <a:pt x="25" y="604"/>
                    <a:pt x="32" y="609"/>
                    <a:pt x="40" y="609"/>
                  </a:cubicBezTo>
                  <a:cubicBezTo>
                    <a:pt x="82" y="609"/>
                    <a:pt x="82" y="609"/>
                    <a:pt x="82" y="609"/>
                  </a:cubicBezTo>
                  <a:cubicBezTo>
                    <a:pt x="91" y="609"/>
                    <a:pt x="98" y="601"/>
                    <a:pt x="98" y="592"/>
                  </a:cubicBezTo>
                  <a:cubicBezTo>
                    <a:pt x="98" y="590"/>
                    <a:pt x="98" y="587"/>
                    <a:pt x="97" y="585"/>
                  </a:cubicBezTo>
                  <a:cubicBezTo>
                    <a:pt x="97" y="576"/>
                    <a:pt x="96" y="567"/>
                    <a:pt x="96" y="558"/>
                  </a:cubicBezTo>
                  <a:cubicBezTo>
                    <a:pt x="96" y="548"/>
                    <a:pt x="95" y="539"/>
                    <a:pt x="95" y="529"/>
                  </a:cubicBezTo>
                  <a:cubicBezTo>
                    <a:pt x="95" y="519"/>
                    <a:pt x="95" y="509"/>
                    <a:pt x="95" y="499"/>
                  </a:cubicBezTo>
                  <a:cubicBezTo>
                    <a:pt x="95" y="496"/>
                    <a:pt x="95" y="494"/>
                    <a:pt x="95" y="491"/>
                  </a:cubicBezTo>
                  <a:cubicBezTo>
                    <a:pt x="95" y="488"/>
                    <a:pt x="95" y="486"/>
                    <a:pt x="95" y="483"/>
                  </a:cubicBezTo>
                  <a:cubicBezTo>
                    <a:pt x="95" y="478"/>
                    <a:pt x="95" y="473"/>
                    <a:pt x="95" y="468"/>
                  </a:cubicBezTo>
                  <a:cubicBezTo>
                    <a:pt x="95" y="463"/>
                    <a:pt x="96" y="458"/>
                    <a:pt x="96" y="452"/>
                  </a:cubicBezTo>
                  <a:cubicBezTo>
                    <a:pt x="96" y="447"/>
                    <a:pt x="96" y="441"/>
                    <a:pt x="96" y="436"/>
                  </a:cubicBezTo>
                  <a:cubicBezTo>
                    <a:pt x="97" y="430"/>
                    <a:pt x="97" y="425"/>
                    <a:pt x="97" y="419"/>
                  </a:cubicBezTo>
                  <a:cubicBezTo>
                    <a:pt x="97" y="415"/>
                    <a:pt x="97" y="415"/>
                    <a:pt x="97" y="415"/>
                  </a:cubicBezTo>
                  <a:cubicBezTo>
                    <a:pt x="97" y="413"/>
                    <a:pt x="97" y="413"/>
                    <a:pt x="97" y="413"/>
                  </a:cubicBezTo>
                  <a:cubicBezTo>
                    <a:pt x="98" y="413"/>
                    <a:pt x="98" y="413"/>
                    <a:pt x="98" y="413"/>
                  </a:cubicBezTo>
                  <a:cubicBezTo>
                    <a:pt x="98" y="412"/>
                    <a:pt x="98" y="413"/>
                    <a:pt x="98" y="413"/>
                  </a:cubicBezTo>
                  <a:cubicBezTo>
                    <a:pt x="98" y="413"/>
                    <a:pt x="98" y="413"/>
                    <a:pt x="98" y="413"/>
                  </a:cubicBezTo>
                  <a:cubicBezTo>
                    <a:pt x="98" y="412"/>
                    <a:pt x="98" y="412"/>
                    <a:pt x="98" y="412"/>
                  </a:cubicBezTo>
                  <a:cubicBezTo>
                    <a:pt x="98" y="404"/>
                    <a:pt x="98" y="404"/>
                    <a:pt x="98" y="404"/>
                  </a:cubicBezTo>
                  <a:cubicBezTo>
                    <a:pt x="99" y="393"/>
                    <a:pt x="100" y="382"/>
                    <a:pt x="101" y="371"/>
                  </a:cubicBezTo>
                  <a:cubicBezTo>
                    <a:pt x="102" y="363"/>
                    <a:pt x="102" y="363"/>
                    <a:pt x="102" y="363"/>
                  </a:cubicBezTo>
                  <a:cubicBezTo>
                    <a:pt x="102" y="355"/>
                    <a:pt x="102" y="355"/>
                    <a:pt x="102" y="355"/>
                  </a:cubicBezTo>
                  <a:cubicBezTo>
                    <a:pt x="103" y="350"/>
                    <a:pt x="104" y="344"/>
                    <a:pt x="104" y="339"/>
                  </a:cubicBezTo>
                  <a:cubicBezTo>
                    <a:pt x="105" y="334"/>
                    <a:pt x="106" y="328"/>
                    <a:pt x="106" y="323"/>
                  </a:cubicBezTo>
                  <a:cubicBezTo>
                    <a:pt x="107" y="315"/>
                    <a:pt x="107" y="315"/>
                    <a:pt x="107" y="315"/>
                  </a:cubicBezTo>
                  <a:cubicBezTo>
                    <a:pt x="108" y="307"/>
                    <a:pt x="108" y="307"/>
                    <a:pt x="108" y="307"/>
                  </a:cubicBezTo>
                  <a:cubicBezTo>
                    <a:pt x="111" y="286"/>
                    <a:pt x="114" y="265"/>
                    <a:pt x="118" y="246"/>
                  </a:cubicBezTo>
                  <a:cubicBezTo>
                    <a:pt x="120" y="236"/>
                    <a:pt x="122" y="226"/>
                    <a:pt x="124" y="216"/>
                  </a:cubicBezTo>
                  <a:cubicBezTo>
                    <a:pt x="126" y="207"/>
                    <a:pt x="128" y="198"/>
                    <a:pt x="130" y="189"/>
                  </a:cubicBezTo>
                  <a:cubicBezTo>
                    <a:pt x="134" y="171"/>
                    <a:pt x="139" y="154"/>
                    <a:pt x="142" y="138"/>
                  </a:cubicBezTo>
                  <a:cubicBezTo>
                    <a:pt x="143" y="134"/>
                    <a:pt x="144" y="131"/>
                    <a:pt x="145" y="127"/>
                  </a:cubicBezTo>
                  <a:cubicBezTo>
                    <a:pt x="146" y="123"/>
                    <a:pt x="148" y="120"/>
                    <a:pt x="149" y="116"/>
                  </a:cubicBezTo>
                  <a:cubicBezTo>
                    <a:pt x="151" y="110"/>
                    <a:pt x="153" y="103"/>
                    <a:pt x="154" y="97"/>
                  </a:cubicBezTo>
                  <a:cubicBezTo>
                    <a:pt x="156" y="91"/>
                    <a:pt x="158" y="85"/>
                    <a:pt x="160" y="80"/>
                  </a:cubicBezTo>
                  <a:cubicBezTo>
                    <a:pt x="161" y="74"/>
                    <a:pt x="163" y="69"/>
                    <a:pt x="165" y="64"/>
                  </a:cubicBezTo>
                  <a:cubicBezTo>
                    <a:pt x="166" y="59"/>
                    <a:pt x="168" y="55"/>
                    <a:pt x="169" y="51"/>
                  </a:cubicBezTo>
                  <a:cubicBezTo>
                    <a:pt x="172" y="42"/>
                    <a:pt x="167" y="33"/>
                    <a:pt x="158" y="31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43" y="0"/>
                    <a:pt x="34" y="6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5"/>
                    <a:pt x="32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E3BC9F08-7930-6F14-F17D-FFE465AC5928}"/>
                </a:ext>
              </a:extLst>
            </p:cNvPr>
            <p:cNvSpPr>
              <a:spLocks noChangeAspect="1" noEditPoints="1"/>
            </p:cNvSpPr>
            <p:nvPr/>
          </p:nvSpPr>
          <p:spPr bwMode="gray">
            <a:xfrm>
              <a:off x="10132966" y="2881610"/>
              <a:ext cx="160607" cy="343436"/>
            </a:xfrm>
            <a:custGeom>
              <a:avLst/>
              <a:gdLst>
                <a:gd name="T0" fmla="*/ 172 w 927"/>
                <a:gd name="T1" fmla="*/ 1957 h 1982"/>
                <a:gd name="T2" fmla="*/ 280 w 927"/>
                <a:gd name="T3" fmla="*/ 1982 h 1982"/>
                <a:gd name="T4" fmla="*/ 500 w 927"/>
                <a:gd name="T5" fmla="*/ 1844 h 1982"/>
                <a:gd name="T6" fmla="*/ 519 w 927"/>
                <a:gd name="T7" fmla="*/ 1792 h 1982"/>
                <a:gd name="T8" fmla="*/ 767 w 927"/>
                <a:gd name="T9" fmla="*/ 714 h 1982"/>
                <a:gd name="T10" fmla="*/ 862 w 927"/>
                <a:gd name="T11" fmla="*/ 304 h 1982"/>
                <a:gd name="T12" fmla="*/ 920 w 927"/>
                <a:gd name="T13" fmla="*/ 50 h 1982"/>
                <a:gd name="T14" fmla="*/ 880 w 927"/>
                <a:gd name="T15" fmla="*/ 0 h 1982"/>
                <a:gd name="T16" fmla="*/ 844 w 927"/>
                <a:gd name="T17" fmla="*/ 23 h 1982"/>
                <a:gd name="T18" fmla="*/ 725 w 927"/>
                <a:gd name="T19" fmla="*/ 267 h 1982"/>
                <a:gd name="T20" fmla="*/ 549 w 927"/>
                <a:gd name="T21" fmla="*/ 626 h 1982"/>
                <a:gd name="T22" fmla="*/ 59 w 927"/>
                <a:gd name="T23" fmla="*/ 1629 h 1982"/>
                <a:gd name="T24" fmla="*/ 172 w 927"/>
                <a:gd name="T25" fmla="*/ 1957 h 1982"/>
                <a:gd name="T26" fmla="*/ 289 w 927"/>
                <a:gd name="T27" fmla="*/ 1610 h 1982"/>
                <a:gd name="T28" fmla="*/ 409 w 927"/>
                <a:gd name="T29" fmla="*/ 1730 h 1982"/>
                <a:gd name="T30" fmla="*/ 289 w 927"/>
                <a:gd name="T31" fmla="*/ 1851 h 1982"/>
                <a:gd name="T32" fmla="*/ 168 w 927"/>
                <a:gd name="T33" fmla="*/ 1730 h 1982"/>
                <a:gd name="T34" fmla="*/ 289 w 927"/>
                <a:gd name="T35" fmla="*/ 1610 h 1982"/>
                <a:gd name="T36" fmla="*/ 289 w 927"/>
                <a:gd name="T37" fmla="*/ 1610 h 1982"/>
                <a:gd name="T38" fmla="*/ 289 w 927"/>
                <a:gd name="T39" fmla="*/ 1610 h 19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27" h="1982">
                  <a:moveTo>
                    <a:pt x="172" y="1957"/>
                  </a:moveTo>
                  <a:cubicBezTo>
                    <a:pt x="207" y="1974"/>
                    <a:pt x="243" y="1982"/>
                    <a:pt x="280" y="1982"/>
                  </a:cubicBezTo>
                  <a:cubicBezTo>
                    <a:pt x="370" y="1982"/>
                    <a:pt x="458" y="1932"/>
                    <a:pt x="500" y="1844"/>
                  </a:cubicBezTo>
                  <a:cubicBezTo>
                    <a:pt x="508" y="1828"/>
                    <a:pt x="515" y="1809"/>
                    <a:pt x="519" y="1792"/>
                  </a:cubicBezTo>
                  <a:cubicBezTo>
                    <a:pt x="767" y="714"/>
                    <a:pt x="767" y="714"/>
                    <a:pt x="767" y="714"/>
                  </a:cubicBezTo>
                  <a:cubicBezTo>
                    <a:pt x="862" y="304"/>
                    <a:pt x="862" y="304"/>
                    <a:pt x="862" y="304"/>
                  </a:cubicBezTo>
                  <a:cubicBezTo>
                    <a:pt x="920" y="50"/>
                    <a:pt x="920" y="50"/>
                    <a:pt x="920" y="50"/>
                  </a:cubicBezTo>
                  <a:cubicBezTo>
                    <a:pt x="927" y="20"/>
                    <a:pt x="904" y="0"/>
                    <a:pt x="880" y="0"/>
                  </a:cubicBezTo>
                  <a:cubicBezTo>
                    <a:pt x="866" y="0"/>
                    <a:pt x="852" y="7"/>
                    <a:pt x="844" y="23"/>
                  </a:cubicBezTo>
                  <a:cubicBezTo>
                    <a:pt x="725" y="267"/>
                    <a:pt x="725" y="267"/>
                    <a:pt x="725" y="267"/>
                  </a:cubicBezTo>
                  <a:cubicBezTo>
                    <a:pt x="549" y="626"/>
                    <a:pt x="549" y="626"/>
                    <a:pt x="549" y="626"/>
                  </a:cubicBezTo>
                  <a:cubicBezTo>
                    <a:pt x="59" y="1629"/>
                    <a:pt x="59" y="1629"/>
                    <a:pt x="59" y="1629"/>
                  </a:cubicBezTo>
                  <a:cubicBezTo>
                    <a:pt x="0" y="1751"/>
                    <a:pt x="50" y="1898"/>
                    <a:pt x="172" y="1957"/>
                  </a:cubicBezTo>
                  <a:close/>
                  <a:moveTo>
                    <a:pt x="289" y="1610"/>
                  </a:moveTo>
                  <a:cubicBezTo>
                    <a:pt x="355" y="1610"/>
                    <a:pt x="409" y="1664"/>
                    <a:pt x="409" y="1730"/>
                  </a:cubicBezTo>
                  <a:cubicBezTo>
                    <a:pt x="409" y="1797"/>
                    <a:pt x="355" y="1851"/>
                    <a:pt x="289" y="1851"/>
                  </a:cubicBezTo>
                  <a:cubicBezTo>
                    <a:pt x="222" y="1851"/>
                    <a:pt x="168" y="1797"/>
                    <a:pt x="168" y="1730"/>
                  </a:cubicBezTo>
                  <a:cubicBezTo>
                    <a:pt x="168" y="1664"/>
                    <a:pt x="222" y="1610"/>
                    <a:pt x="289" y="1610"/>
                  </a:cubicBezTo>
                  <a:close/>
                  <a:moveTo>
                    <a:pt x="289" y="1610"/>
                  </a:moveTo>
                  <a:cubicBezTo>
                    <a:pt x="289" y="1610"/>
                    <a:pt x="289" y="1610"/>
                    <a:pt x="289" y="16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879BAA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</p:grpSp>
      <p:pic>
        <p:nvPicPr>
          <p:cNvPr id="58" name="Graphic 57" descr="Bar graph with downward trend with solid fill">
            <a:extLst>
              <a:ext uri="{FF2B5EF4-FFF2-40B4-BE49-F238E27FC236}">
                <a16:creationId xmlns:a16="http://schemas.microsoft.com/office/drawing/2014/main" id="{0E455275-2BEF-ABB2-E445-161ABDB585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6280172" y="5396175"/>
            <a:ext cx="365681" cy="365681"/>
          </a:xfrm>
          <a:prstGeom prst="rect">
            <a:avLst/>
          </a:pr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28142EA3-E49E-5721-7706-11EC4C911EEB}"/>
              </a:ext>
            </a:extLst>
          </p:cNvPr>
          <p:cNvGrpSpPr/>
          <p:nvPr/>
        </p:nvGrpSpPr>
        <p:grpSpPr>
          <a:xfrm>
            <a:off x="9605036" y="5437269"/>
            <a:ext cx="283523" cy="283493"/>
            <a:chOff x="8598316" y="5436373"/>
            <a:chExt cx="283523" cy="283493"/>
          </a:xfrm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CDB364B9-D762-EE1E-BC24-2572F6172610}"/>
                </a:ext>
              </a:extLst>
            </p:cNvPr>
            <p:cNvSpPr/>
            <p:nvPr/>
          </p:nvSpPr>
          <p:spPr>
            <a:xfrm>
              <a:off x="8598316" y="5588089"/>
              <a:ext cx="131595" cy="131777"/>
            </a:xfrm>
            <a:custGeom>
              <a:avLst/>
              <a:gdLst>
                <a:gd name="connsiteX0" fmla="*/ 0 w 131595"/>
                <a:gd name="connsiteY0" fmla="*/ 0 h 131777"/>
                <a:gd name="connsiteX1" fmla="*/ 131595 w 131595"/>
                <a:gd name="connsiteY1" fmla="*/ 0 h 131777"/>
                <a:gd name="connsiteX2" fmla="*/ 131595 w 131595"/>
                <a:gd name="connsiteY2" fmla="*/ 131777 h 131777"/>
                <a:gd name="connsiteX3" fmla="*/ 0 w 131595"/>
                <a:gd name="connsiteY3" fmla="*/ 131777 h 131777"/>
                <a:gd name="connsiteX4" fmla="*/ 0 w 131595"/>
                <a:gd name="connsiteY4" fmla="*/ 0 h 131777"/>
                <a:gd name="connsiteX5" fmla="*/ 115055 w 131595"/>
                <a:gd name="connsiteY5" fmla="*/ 16844 h 131777"/>
                <a:gd name="connsiteX6" fmla="*/ 16753 w 131595"/>
                <a:gd name="connsiteY6" fmla="*/ 16844 h 131777"/>
                <a:gd name="connsiteX7" fmla="*/ 16753 w 131595"/>
                <a:gd name="connsiteY7" fmla="*/ 114994 h 131777"/>
                <a:gd name="connsiteX8" fmla="*/ 115055 w 131595"/>
                <a:gd name="connsiteY8" fmla="*/ 114994 h 131777"/>
                <a:gd name="connsiteX9" fmla="*/ 115055 w 131595"/>
                <a:gd name="connsiteY9" fmla="*/ 16844 h 13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1595" h="131777">
                  <a:moveTo>
                    <a:pt x="0" y="0"/>
                  </a:moveTo>
                  <a:lnTo>
                    <a:pt x="131595" y="0"/>
                  </a:lnTo>
                  <a:lnTo>
                    <a:pt x="131595" y="131777"/>
                  </a:lnTo>
                  <a:lnTo>
                    <a:pt x="0" y="131777"/>
                  </a:lnTo>
                  <a:lnTo>
                    <a:pt x="0" y="0"/>
                  </a:lnTo>
                  <a:close/>
                  <a:moveTo>
                    <a:pt x="115055" y="16844"/>
                  </a:moveTo>
                  <a:lnTo>
                    <a:pt x="16753" y="16844"/>
                  </a:lnTo>
                  <a:lnTo>
                    <a:pt x="16753" y="114994"/>
                  </a:lnTo>
                  <a:lnTo>
                    <a:pt x="115055" y="114994"/>
                  </a:lnTo>
                  <a:lnTo>
                    <a:pt x="115055" y="16844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E27764D-A310-B2CE-C397-20C6409BB7DA}"/>
                </a:ext>
              </a:extLst>
            </p:cNvPr>
            <p:cNvSpPr/>
            <p:nvPr/>
          </p:nvSpPr>
          <p:spPr>
            <a:xfrm>
              <a:off x="8598316" y="5436373"/>
              <a:ext cx="30470" cy="30440"/>
            </a:xfrm>
            <a:custGeom>
              <a:avLst/>
              <a:gdLst>
                <a:gd name="connsiteX0" fmla="*/ 30471 w 30470"/>
                <a:gd name="connsiteY0" fmla="*/ 0 h 30440"/>
                <a:gd name="connsiteX1" fmla="*/ 30471 w 30470"/>
                <a:gd name="connsiteY1" fmla="*/ 16510 h 30440"/>
                <a:gd name="connsiteX2" fmla="*/ 16723 w 30470"/>
                <a:gd name="connsiteY2" fmla="*/ 16510 h 30440"/>
                <a:gd name="connsiteX3" fmla="*/ 16723 w 30470"/>
                <a:gd name="connsiteY3" fmla="*/ 30441 h 30440"/>
                <a:gd name="connsiteX4" fmla="*/ 0 w 30470"/>
                <a:gd name="connsiteY4" fmla="*/ 30441 h 30440"/>
                <a:gd name="connsiteX5" fmla="*/ 0 w 30470"/>
                <a:gd name="connsiteY5" fmla="*/ 0 h 30440"/>
                <a:gd name="connsiteX6" fmla="*/ 30471 w 30470"/>
                <a:gd name="connsiteY6" fmla="*/ 0 h 3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470" h="30440">
                  <a:moveTo>
                    <a:pt x="30471" y="0"/>
                  </a:moveTo>
                  <a:lnTo>
                    <a:pt x="30471" y="16510"/>
                  </a:lnTo>
                  <a:lnTo>
                    <a:pt x="16723" y="16510"/>
                  </a:lnTo>
                  <a:lnTo>
                    <a:pt x="16723" y="30441"/>
                  </a:lnTo>
                  <a:lnTo>
                    <a:pt x="0" y="30441"/>
                  </a:lnTo>
                  <a:lnTo>
                    <a:pt x="0" y="0"/>
                  </a:lnTo>
                  <a:lnTo>
                    <a:pt x="30471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A4A3D1D-140F-085F-03A3-555B1C568835}"/>
                </a:ext>
              </a:extLst>
            </p:cNvPr>
            <p:cNvSpPr/>
            <p:nvPr/>
          </p:nvSpPr>
          <p:spPr>
            <a:xfrm>
              <a:off x="8851369" y="5436373"/>
              <a:ext cx="30470" cy="30319"/>
            </a:xfrm>
            <a:custGeom>
              <a:avLst/>
              <a:gdLst>
                <a:gd name="connsiteX0" fmla="*/ 30471 w 30470"/>
                <a:gd name="connsiteY0" fmla="*/ 0 h 30319"/>
                <a:gd name="connsiteX1" fmla="*/ 30471 w 30470"/>
                <a:gd name="connsiteY1" fmla="*/ 30319 h 30319"/>
                <a:gd name="connsiteX2" fmla="*/ 13961 w 30470"/>
                <a:gd name="connsiteY2" fmla="*/ 30319 h 30319"/>
                <a:gd name="connsiteX3" fmla="*/ 13961 w 30470"/>
                <a:gd name="connsiteY3" fmla="*/ 16692 h 30319"/>
                <a:gd name="connsiteX4" fmla="*/ 0 w 30470"/>
                <a:gd name="connsiteY4" fmla="*/ 16692 h 30319"/>
                <a:gd name="connsiteX5" fmla="*/ 0 w 30470"/>
                <a:gd name="connsiteY5" fmla="*/ 0 h 30319"/>
                <a:gd name="connsiteX6" fmla="*/ 30471 w 30470"/>
                <a:gd name="connsiteY6" fmla="*/ 0 h 3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470" h="30319">
                  <a:moveTo>
                    <a:pt x="30471" y="0"/>
                  </a:moveTo>
                  <a:lnTo>
                    <a:pt x="30471" y="30319"/>
                  </a:lnTo>
                  <a:lnTo>
                    <a:pt x="13961" y="30319"/>
                  </a:lnTo>
                  <a:lnTo>
                    <a:pt x="13961" y="16692"/>
                  </a:lnTo>
                  <a:lnTo>
                    <a:pt x="0" y="16692"/>
                  </a:lnTo>
                  <a:lnTo>
                    <a:pt x="0" y="0"/>
                  </a:lnTo>
                  <a:lnTo>
                    <a:pt x="30471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CDBD954-8167-AB72-C8E5-0A8857E12D92}"/>
                </a:ext>
              </a:extLst>
            </p:cNvPr>
            <p:cNvSpPr/>
            <p:nvPr/>
          </p:nvSpPr>
          <p:spPr>
            <a:xfrm>
              <a:off x="8648696" y="5436373"/>
              <a:ext cx="31017" cy="16419"/>
            </a:xfrm>
            <a:custGeom>
              <a:avLst/>
              <a:gdLst>
                <a:gd name="connsiteX0" fmla="*/ 31017 w 31017"/>
                <a:gd name="connsiteY0" fmla="*/ 0 h 16419"/>
                <a:gd name="connsiteX1" fmla="*/ 31017 w 31017"/>
                <a:gd name="connsiteY1" fmla="*/ 16419 h 16419"/>
                <a:gd name="connsiteX2" fmla="*/ 0 w 31017"/>
                <a:gd name="connsiteY2" fmla="*/ 16419 h 16419"/>
                <a:gd name="connsiteX3" fmla="*/ 0 w 31017"/>
                <a:gd name="connsiteY3" fmla="*/ 0 h 16419"/>
                <a:gd name="connsiteX4" fmla="*/ 31017 w 31017"/>
                <a:gd name="connsiteY4" fmla="*/ 0 h 1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17" h="16419">
                  <a:moveTo>
                    <a:pt x="31017" y="0"/>
                  </a:moveTo>
                  <a:lnTo>
                    <a:pt x="31017" y="16419"/>
                  </a:lnTo>
                  <a:lnTo>
                    <a:pt x="0" y="16419"/>
                  </a:lnTo>
                  <a:lnTo>
                    <a:pt x="0" y="0"/>
                  </a:lnTo>
                  <a:lnTo>
                    <a:pt x="31017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B4C8AC0-CA90-0628-EEB7-927AB7735BF4}"/>
                </a:ext>
              </a:extLst>
            </p:cNvPr>
            <p:cNvSpPr/>
            <p:nvPr/>
          </p:nvSpPr>
          <p:spPr>
            <a:xfrm>
              <a:off x="8800413" y="5436373"/>
              <a:ext cx="31017" cy="16419"/>
            </a:xfrm>
            <a:custGeom>
              <a:avLst/>
              <a:gdLst>
                <a:gd name="connsiteX0" fmla="*/ 31017 w 31017"/>
                <a:gd name="connsiteY0" fmla="*/ 0 h 16419"/>
                <a:gd name="connsiteX1" fmla="*/ 31017 w 31017"/>
                <a:gd name="connsiteY1" fmla="*/ 16419 h 16419"/>
                <a:gd name="connsiteX2" fmla="*/ 0 w 31017"/>
                <a:gd name="connsiteY2" fmla="*/ 16419 h 16419"/>
                <a:gd name="connsiteX3" fmla="*/ 0 w 31017"/>
                <a:gd name="connsiteY3" fmla="*/ 0 h 16419"/>
                <a:gd name="connsiteX4" fmla="*/ 31017 w 31017"/>
                <a:gd name="connsiteY4" fmla="*/ 0 h 1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17" h="16419">
                  <a:moveTo>
                    <a:pt x="31017" y="0"/>
                  </a:moveTo>
                  <a:lnTo>
                    <a:pt x="31017" y="16419"/>
                  </a:lnTo>
                  <a:lnTo>
                    <a:pt x="0" y="16419"/>
                  </a:lnTo>
                  <a:lnTo>
                    <a:pt x="0" y="0"/>
                  </a:lnTo>
                  <a:lnTo>
                    <a:pt x="31017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2866651-36C4-34F1-ED58-428211DE2D55}"/>
                </a:ext>
              </a:extLst>
            </p:cNvPr>
            <p:cNvSpPr/>
            <p:nvPr/>
          </p:nvSpPr>
          <p:spPr>
            <a:xfrm>
              <a:off x="8598316" y="5486753"/>
              <a:ext cx="16419" cy="31017"/>
            </a:xfrm>
            <a:custGeom>
              <a:avLst/>
              <a:gdLst>
                <a:gd name="connsiteX0" fmla="*/ 0 w 16419"/>
                <a:gd name="connsiteY0" fmla="*/ 0 h 31017"/>
                <a:gd name="connsiteX1" fmla="*/ 16419 w 16419"/>
                <a:gd name="connsiteY1" fmla="*/ 0 h 31017"/>
                <a:gd name="connsiteX2" fmla="*/ 16419 w 16419"/>
                <a:gd name="connsiteY2" fmla="*/ 31017 h 31017"/>
                <a:gd name="connsiteX3" fmla="*/ 0 w 16419"/>
                <a:gd name="connsiteY3" fmla="*/ 31017 h 31017"/>
                <a:gd name="connsiteX4" fmla="*/ 0 w 16419"/>
                <a:gd name="connsiteY4" fmla="*/ 0 h 3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9" h="31017">
                  <a:moveTo>
                    <a:pt x="0" y="0"/>
                  </a:moveTo>
                  <a:lnTo>
                    <a:pt x="16419" y="0"/>
                  </a:lnTo>
                  <a:lnTo>
                    <a:pt x="16419" y="31017"/>
                  </a:lnTo>
                  <a:lnTo>
                    <a:pt x="0" y="310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797C07-5205-C72B-870E-E9FC734F2367}"/>
                </a:ext>
              </a:extLst>
            </p:cNvPr>
            <p:cNvSpPr/>
            <p:nvPr/>
          </p:nvSpPr>
          <p:spPr>
            <a:xfrm>
              <a:off x="8699622" y="5436373"/>
              <a:ext cx="30470" cy="16419"/>
            </a:xfrm>
            <a:custGeom>
              <a:avLst/>
              <a:gdLst>
                <a:gd name="connsiteX0" fmla="*/ 30471 w 30470"/>
                <a:gd name="connsiteY0" fmla="*/ 0 h 16419"/>
                <a:gd name="connsiteX1" fmla="*/ 30471 w 30470"/>
                <a:gd name="connsiteY1" fmla="*/ 16419 h 16419"/>
                <a:gd name="connsiteX2" fmla="*/ 0 w 30470"/>
                <a:gd name="connsiteY2" fmla="*/ 16419 h 16419"/>
                <a:gd name="connsiteX3" fmla="*/ 0 w 30470"/>
                <a:gd name="connsiteY3" fmla="*/ 0 h 16419"/>
                <a:gd name="connsiteX4" fmla="*/ 30471 w 30470"/>
                <a:gd name="connsiteY4" fmla="*/ 0 h 1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70" h="16419">
                  <a:moveTo>
                    <a:pt x="30471" y="0"/>
                  </a:moveTo>
                  <a:lnTo>
                    <a:pt x="30471" y="16419"/>
                  </a:lnTo>
                  <a:lnTo>
                    <a:pt x="0" y="16419"/>
                  </a:lnTo>
                  <a:lnTo>
                    <a:pt x="0" y="0"/>
                  </a:lnTo>
                  <a:lnTo>
                    <a:pt x="30471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8E5A63E-78F4-B1E6-4FF7-6A310971F292}"/>
                </a:ext>
              </a:extLst>
            </p:cNvPr>
            <p:cNvSpPr/>
            <p:nvPr/>
          </p:nvSpPr>
          <p:spPr>
            <a:xfrm>
              <a:off x="8750032" y="5436373"/>
              <a:ext cx="30470" cy="16419"/>
            </a:xfrm>
            <a:custGeom>
              <a:avLst/>
              <a:gdLst>
                <a:gd name="connsiteX0" fmla="*/ 30471 w 30470"/>
                <a:gd name="connsiteY0" fmla="*/ 0 h 16419"/>
                <a:gd name="connsiteX1" fmla="*/ 30471 w 30470"/>
                <a:gd name="connsiteY1" fmla="*/ 16419 h 16419"/>
                <a:gd name="connsiteX2" fmla="*/ 0 w 30470"/>
                <a:gd name="connsiteY2" fmla="*/ 16419 h 16419"/>
                <a:gd name="connsiteX3" fmla="*/ 0 w 30470"/>
                <a:gd name="connsiteY3" fmla="*/ 0 h 16419"/>
                <a:gd name="connsiteX4" fmla="*/ 30471 w 30470"/>
                <a:gd name="connsiteY4" fmla="*/ 0 h 1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70" h="16419">
                  <a:moveTo>
                    <a:pt x="30471" y="0"/>
                  </a:moveTo>
                  <a:lnTo>
                    <a:pt x="30471" y="16419"/>
                  </a:lnTo>
                  <a:lnTo>
                    <a:pt x="0" y="16419"/>
                  </a:lnTo>
                  <a:lnTo>
                    <a:pt x="0" y="0"/>
                  </a:lnTo>
                  <a:lnTo>
                    <a:pt x="30471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5DF1B1B-B59D-538D-E262-4CBB9E4AD6BA}"/>
                </a:ext>
              </a:extLst>
            </p:cNvPr>
            <p:cNvSpPr/>
            <p:nvPr/>
          </p:nvSpPr>
          <p:spPr>
            <a:xfrm>
              <a:off x="8598316" y="5537709"/>
              <a:ext cx="16419" cy="30470"/>
            </a:xfrm>
            <a:custGeom>
              <a:avLst/>
              <a:gdLst>
                <a:gd name="connsiteX0" fmla="*/ 0 w 16419"/>
                <a:gd name="connsiteY0" fmla="*/ 0 h 30470"/>
                <a:gd name="connsiteX1" fmla="*/ 16419 w 16419"/>
                <a:gd name="connsiteY1" fmla="*/ 0 h 30470"/>
                <a:gd name="connsiteX2" fmla="*/ 16419 w 16419"/>
                <a:gd name="connsiteY2" fmla="*/ 30471 h 30470"/>
                <a:gd name="connsiteX3" fmla="*/ 0 w 16419"/>
                <a:gd name="connsiteY3" fmla="*/ 30471 h 30470"/>
                <a:gd name="connsiteX4" fmla="*/ 0 w 16419"/>
                <a:gd name="connsiteY4" fmla="*/ 0 h 3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9" h="30470">
                  <a:moveTo>
                    <a:pt x="0" y="0"/>
                  </a:moveTo>
                  <a:lnTo>
                    <a:pt x="16419" y="0"/>
                  </a:lnTo>
                  <a:lnTo>
                    <a:pt x="16419" y="30471"/>
                  </a:lnTo>
                  <a:lnTo>
                    <a:pt x="0" y="304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479C59D-4387-893D-2D29-80FFD402ED74}"/>
                </a:ext>
              </a:extLst>
            </p:cNvPr>
            <p:cNvSpPr/>
            <p:nvPr/>
          </p:nvSpPr>
          <p:spPr>
            <a:xfrm>
              <a:off x="8744782" y="5484173"/>
              <a:ext cx="89227" cy="89257"/>
            </a:xfrm>
            <a:custGeom>
              <a:avLst/>
              <a:gdLst>
                <a:gd name="connsiteX0" fmla="*/ 29682 w 89227"/>
                <a:gd name="connsiteY0" fmla="*/ 72626 h 89257"/>
                <a:gd name="connsiteX1" fmla="*/ 30623 w 89227"/>
                <a:gd name="connsiteY1" fmla="*/ 72687 h 89257"/>
                <a:gd name="connsiteX2" fmla="*/ 36601 w 89227"/>
                <a:gd name="connsiteY2" fmla="*/ 78878 h 89257"/>
                <a:gd name="connsiteX3" fmla="*/ 36601 w 89227"/>
                <a:gd name="connsiteY3" fmla="*/ 89258 h 89257"/>
                <a:gd name="connsiteX4" fmla="*/ 0 w 89227"/>
                <a:gd name="connsiteY4" fmla="*/ 89258 h 89257"/>
                <a:gd name="connsiteX5" fmla="*/ 0 w 89227"/>
                <a:gd name="connsiteY5" fmla="*/ 52929 h 89257"/>
                <a:gd name="connsiteX6" fmla="*/ 16480 w 89227"/>
                <a:gd name="connsiteY6" fmla="*/ 52929 h 89257"/>
                <a:gd name="connsiteX7" fmla="*/ 16480 w 89227"/>
                <a:gd name="connsiteY7" fmla="*/ 60183 h 89257"/>
                <a:gd name="connsiteX8" fmla="*/ 60122 w 89227"/>
                <a:gd name="connsiteY8" fmla="*/ 16510 h 89257"/>
                <a:gd name="connsiteX9" fmla="*/ 52990 w 89227"/>
                <a:gd name="connsiteY9" fmla="*/ 16510 h 89257"/>
                <a:gd name="connsiteX10" fmla="*/ 52990 w 89227"/>
                <a:gd name="connsiteY10" fmla="*/ 0 h 89257"/>
                <a:gd name="connsiteX11" fmla="*/ 89227 w 89227"/>
                <a:gd name="connsiteY11" fmla="*/ 0 h 89257"/>
                <a:gd name="connsiteX12" fmla="*/ 89227 w 89227"/>
                <a:gd name="connsiteY12" fmla="*/ 36207 h 89257"/>
                <a:gd name="connsiteX13" fmla="*/ 72869 w 89227"/>
                <a:gd name="connsiteY13" fmla="*/ 36207 h 89257"/>
                <a:gd name="connsiteX14" fmla="*/ 72869 w 89227"/>
                <a:gd name="connsiteY14" fmla="*/ 29439 h 89257"/>
                <a:gd name="connsiteX15" fmla="*/ 29651 w 89227"/>
                <a:gd name="connsiteY15" fmla="*/ 72596 h 8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227" h="89257">
                  <a:moveTo>
                    <a:pt x="29682" y="72626"/>
                  </a:moveTo>
                  <a:cubicBezTo>
                    <a:pt x="29682" y="72626"/>
                    <a:pt x="30198" y="72687"/>
                    <a:pt x="30623" y="72687"/>
                  </a:cubicBezTo>
                  <a:cubicBezTo>
                    <a:pt x="34608" y="72748"/>
                    <a:pt x="36601" y="74811"/>
                    <a:pt x="36601" y="78878"/>
                  </a:cubicBezTo>
                  <a:lnTo>
                    <a:pt x="36601" y="89258"/>
                  </a:lnTo>
                  <a:lnTo>
                    <a:pt x="0" y="89258"/>
                  </a:lnTo>
                  <a:lnTo>
                    <a:pt x="0" y="52929"/>
                  </a:lnTo>
                  <a:lnTo>
                    <a:pt x="16480" y="52929"/>
                  </a:lnTo>
                  <a:lnTo>
                    <a:pt x="16480" y="60183"/>
                  </a:lnTo>
                  <a:cubicBezTo>
                    <a:pt x="31169" y="45494"/>
                    <a:pt x="45615" y="31048"/>
                    <a:pt x="60122" y="16510"/>
                  </a:cubicBezTo>
                  <a:lnTo>
                    <a:pt x="52990" y="16510"/>
                  </a:lnTo>
                  <a:lnTo>
                    <a:pt x="52990" y="0"/>
                  </a:lnTo>
                  <a:lnTo>
                    <a:pt x="89227" y="0"/>
                  </a:lnTo>
                  <a:lnTo>
                    <a:pt x="89227" y="36207"/>
                  </a:lnTo>
                  <a:lnTo>
                    <a:pt x="72869" y="36207"/>
                  </a:lnTo>
                  <a:lnTo>
                    <a:pt x="72869" y="29439"/>
                  </a:lnTo>
                  <a:cubicBezTo>
                    <a:pt x="58514" y="43794"/>
                    <a:pt x="44037" y="58271"/>
                    <a:pt x="29651" y="72596"/>
                  </a:cubicBez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2D45342-1702-EBFD-3B1F-0FB24BC62CD4}"/>
                </a:ext>
              </a:extLst>
            </p:cNvPr>
            <p:cNvSpPr/>
            <p:nvPr/>
          </p:nvSpPr>
          <p:spPr>
            <a:xfrm>
              <a:off x="8851491" y="5689487"/>
              <a:ext cx="30106" cy="30167"/>
            </a:xfrm>
            <a:custGeom>
              <a:avLst/>
              <a:gdLst>
                <a:gd name="connsiteX0" fmla="*/ 13779 w 30106"/>
                <a:gd name="connsiteY0" fmla="*/ 13870 h 30167"/>
                <a:gd name="connsiteX1" fmla="*/ 13779 w 30106"/>
                <a:gd name="connsiteY1" fmla="*/ 0 h 30167"/>
                <a:gd name="connsiteX2" fmla="*/ 30107 w 30106"/>
                <a:gd name="connsiteY2" fmla="*/ 0 h 30167"/>
                <a:gd name="connsiteX3" fmla="*/ 30107 w 30106"/>
                <a:gd name="connsiteY3" fmla="*/ 30167 h 30167"/>
                <a:gd name="connsiteX4" fmla="*/ 0 w 30106"/>
                <a:gd name="connsiteY4" fmla="*/ 30167 h 30167"/>
                <a:gd name="connsiteX5" fmla="*/ 0 w 30106"/>
                <a:gd name="connsiteY5" fmla="*/ 13870 h 30167"/>
                <a:gd name="connsiteX6" fmla="*/ 13779 w 30106"/>
                <a:gd name="connsiteY6" fmla="*/ 13870 h 30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106" h="30167">
                  <a:moveTo>
                    <a:pt x="13779" y="13870"/>
                  </a:moveTo>
                  <a:lnTo>
                    <a:pt x="13779" y="0"/>
                  </a:lnTo>
                  <a:lnTo>
                    <a:pt x="30107" y="0"/>
                  </a:lnTo>
                  <a:lnTo>
                    <a:pt x="30107" y="30167"/>
                  </a:lnTo>
                  <a:lnTo>
                    <a:pt x="0" y="30167"/>
                  </a:lnTo>
                  <a:lnTo>
                    <a:pt x="0" y="13870"/>
                  </a:lnTo>
                  <a:lnTo>
                    <a:pt x="13779" y="1387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A416897-B95A-8F29-5E1A-11CDC5FCD4E9}"/>
                </a:ext>
              </a:extLst>
            </p:cNvPr>
            <p:cNvSpPr/>
            <p:nvPr/>
          </p:nvSpPr>
          <p:spPr>
            <a:xfrm>
              <a:off x="8865360" y="5486995"/>
              <a:ext cx="16358" cy="30470"/>
            </a:xfrm>
            <a:custGeom>
              <a:avLst/>
              <a:gdLst>
                <a:gd name="connsiteX0" fmla="*/ 16358 w 16358"/>
                <a:gd name="connsiteY0" fmla="*/ 0 h 30470"/>
                <a:gd name="connsiteX1" fmla="*/ 16358 w 16358"/>
                <a:gd name="connsiteY1" fmla="*/ 30471 h 30470"/>
                <a:gd name="connsiteX2" fmla="*/ 0 w 16358"/>
                <a:gd name="connsiteY2" fmla="*/ 30471 h 30470"/>
                <a:gd name="connsiteX3" fmla="*/ 0 w 16358"/>
                <a:gd name="connsiteY3" fmla="*/ 0 h 30470"/>
                <a:gd name="connsiteX4" fmla="*/ 16358 w 16358"/>
                <a:gd name="connsiteY4" fmla="*/ 0 h 30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8" h="30470">
                  <a:moveTo>
                    <a:pt x="16358" y="0"/>
                  </a:moveTo>
                  <a:lnTo>
                    <a:pt x="16358" y="30471"/>
                  </a:lnTo>
                  <a:lnTo>
                    <a:pt x="0" y="30471"/>
                  </a:lnTo>
                  <a:lnTo>
                    <a:pt x="0" y="0"/>
                  </a:lnTo>
                  <a:lnTo>
                    <a:pt x="16358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2DF62C10-693C-CE44-EA2E-E0E4F1F53D79}"/>
                </a:ext>
              </a:extLst>
            </p:cNvPr>
            <p:cNvSpPr/>
            <p:nvPr/>
          </p:nvSpPr>
          <p:spPr>
            <a:xfrm>
              <a:off x="8865330" y="5638803"/>
              <a:ext cx="16358" cy="30379"/>
            </a:xfrm>
            <a:custGeom>
              <a:avLst/>
              <a:gdLst>
                <a:gd name="connsiteX0" fmla="*/ 0 w 16358"/>
                <a:gd name="connsiteY0" fmla="*/ 30380 h 30379"/>
                <a:gd name="connsiteX1" fmla="*/ 0 w 16358"/>
                <a:gd name="connsiteY1" fmla="*/ 0 h 30379"/>
                <a:gd name="connsiteX2" fmla="*/ 16358 w 16358"/>
                <a:gd name="connsiteY2" fmla="*/ 0 h 30379"/>
                <a:gd name="connsiteX3" fmla="*/ 16358 w 16358"/>
                <a:gd name="connsiteY3" fmla="*/ 30380 h 30379"/>
                <a:gd name="connsiteX4" fmla="*/ 0 w 16358"/>
                <a:gd name="connsiteY4" fmla="*/ 30380 h 30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8" h="30379">
                  <a:moveTo>
                    <a:pt x="0" y="30380"/>
                  </a:moveTo>
                  <a:lnTo>
                    <a:pt x="0" y="0"/>
                  </a:lnTo>
                  <a:lnTo>
                    <a:pt x="16358" y="0"/>
                  </a:lnTo>
                  <a:lnTo>
                    <a:pt x="16358" y="30380"/>
                  </a:lnTo>
                  <a:lnTo>
                    <a:pt x="0" y="3038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8098FC5-79B9-B099-679F-D201CC910126}"/>
                </a:ext>
              </a:extLst>
            </p:cNvPr>
            <p:cNvSpPr/>
            <p:nvPr/>
          </p:nvSpPr>
          <p:spPr>
            <a:xfrm>
              <a:off x="8800746" y="5703448"/>
              <a:ext cx="30470" cy="16236"/>
            </a:xfrm>
            <a:custGeom>
              <a:avLst/>
              <a:gdLst>
                <a:gd name="connsiteX0" fmla="*/ 0 w 30470"/>
                <a:gd name="connsiteY0" fmla="*/ 0 h 16236"/>
                <a:gd name="connsiteX1" fmla="*/ 30471 w 30470"/>
                <a:gd name="connsiteY1" fmla="*/ 0 h 16236"/>
                <a:gd name="connsiteX2" fmla="*/ 30471 w 30470"/>
                <a:gd name="connsiteY2" fmla="*/ 16237 h 16236"/>
                <a:gd name="connsiteX3" fmla="*/ 0 w 30470"/>
                <a:gd name="connsiteY3" fmla="*/ 16237 h 16236"/>
                <a:gd name="connsiteX4" fmla="*/ 0 w 30470"/>
                <a:gd name="connsiteY4" fmla="*/ 0 h 1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470" h="16236">
                  <a:moveTo>
                    <a:pt x="0" y="0"/>
                  </a:moveTo>
                  <a:lnTo>
                    <a:pt x="30471" y="0"/>
                  </a:lnTo>
                  <a:lnTo>
                    <a:pt x="30471" y="16237"/>
                  </a:lnTo>
                  <a:lnTo>
                    <a:pt x="0" y="162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43E08D8-803E-3C28-08DC-FA27FA1CDA5E}"/>
                </a:ext>
              </a:extLst>
            </p:cNvPr>
            <p:cNvSpPr/>
            <p:nvPr/>
          </p:nvSpPr>
          <p:spPr>
            <a:xfrm>
              <a:off x="8865360" y="5537740"/>
              <a:ext cx="16297" cy="30288"/>
            </a:xfrm>
            <a:custGeom>
              <a:avLst/>
              <a:gdLst>
                <a:gd name="connsiteX0" fmla="*/ 16298 w 16297"/>
                <a:gd name="connsiteY0" fmla="*/ 30289 h 30288"/>
                <a:gd name="connsiteX1" fmla="*/ 0 w 16297"/>
                <a:gd name="connsiteY1" fmla="*/ 30289 h 30288"/>
                <a:gd name="connsiteX2" fmla="*/ 0 w 16297"/>
                <a:gd name="connsiteY2" fmla="*/ 0 h 30288"/>
                <a:gd name="connsiteX3" fmla="*/ 16298 w 16297"/>
                <a:gd name="connsiteY3" fmla="*/ 0 h 30288"/>
                <a:gd name="connsiteX4" fmla="*/ 16298 w 16297"/>
                <a:gd name="connsiteY4" fmla="*/ 30289 h 3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97" h="30288">
                  <a:moveTo>
                    <a:pt x="16298" y="30289"/>
                  </a:moveTo>
                  <a:lnTo>
                    <a:pt x="0" y="30289"/>
                  </a:lnTo>
                  <a:lnTo>
                    <a:pt x="0" y="0"/>
                  </a:lnTo>
                  <a:lnTo>
                    <a:pt x="16298" y="0"/>
                  </a:lnTo>
                  <a:lnTo>
                    <a:pt x="16298" y="30289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1784B9A-68D4-5102-9D58-077FC06E3397}"/>
                </a:ext>
              </a:extLst>
            </p:cNvPr>
            <p:cNvSpPr/>
            <p:nvPr/>
          </p:nvSpPr>
          <p:spPr>
            <a:xfrm>
              <a:off x="8865360" y="5588241"/>
              <a:ext cx="16297" cy="30288"/>
            </a:xfrm>
            <a:custGeom>
              <a:avLst/>
              <a:gdLst>
                <a:gd name="connsiteX0" fmla="*/ 0 w 16297"/>
                <a:gd name="connsiteY0" fmla="*/ 0 h 30288"/>
                <a:gd name="connsiteX1" fmla="*/ 16298 w 16297"/>
                <a:gd name="connsiteY1" fmla="*/ 0 h 30288"/>
                <a:gd name="connsiteX2" fmla="*/ 16298 w 16297"/>
                <a:gd name="connsiteY2" fmla="*/ 30289 h 30288"/>
                <a:gd name="connsiteX3" fmla="*/ 0 w 16297"/>
                <a:gd name="connsiteY3" fmla="*/ 30289 h 30288"/>
                <a:gd name="connsiteX4" fmla="*/ 0 w 16297"/>
                <a:gd name="connsiteY4" fmla="*/ 0 h 3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297" h="30288">
                  <a:moveTo>
                    <a:pt x="0" y="0"/>
                  </a:moveTo>
                  <a:lnTo>
                    <a:pt x="16298" y="0"/>
                  </a:lnTo>
                  <a:lnTo>
                    <a:pt x="16298" y="30289"/>
                  </a:lnTo>
                  <a:lnTo>
                    <a:pt x="0" y="302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99DA3C3-C7E2-DF16-CB37-FDA0EC3F198E}"/>
                </a:ext>
              </a:extLst>
            </p:cNvPr>
            <p:cNvSpPr/>
            <p:nvPr/>
          </p:nvSpPr>
          <p:spPr>
            <a:xfrm>
              <a:off x="8750245" y="5703478"/>
              <a:ext cx="30288" cy="16236"/>
            </a:xfrm>
            <a:custGeom>
              <a:avLst/>
              <a:gdLst>
                <a:gd name="connsiteX0" fmla="*/ 30289 w 30288"/>
                <a:gd name="connsiteY0" fmla="*/ 0 h 16236"/>
                <a:gd name="connsiteX1" fmla="*/ 30289 w 30288"/>
                <a:gd name="connsiteY1" fmla="*/ 16237 h 16236"/>
                <a:gd name="connsiteX2" fmla="*/ 0 w 30288"/>
                <a:gd name="connsiteY2" fmla="*/ 16237 h 16236"/>
                <a:gd name="connsiteX3" fmla="*/ 0 w 30288"/>
                <a:gd name="connsiteY3" fmla="*/ 0 h 16236"/>
                <a:gd name="connsiteX4" fmla="*/ 30289 w 30288"/>
                <a:gd name="connsiteY4" fmla="*/ 0 h 16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288" h="16236">
                  <a:moveTo>
                    <a:pt x="30289" y="0"/>
                  </a:moveTo>
                  <a:lnTo>
                    <a:pt x="30289" y="16237"/>
                  </a:lnTo>
                  <a:lnTo>
                    <a:pt x="0" y="16237"/>
                  </a:lnTo>
                  <a:lnTo>
                    <a:pt x="0" y="0"/>
                  </a:lnTo>
                  <a:lnTo>
                    <a:pt x="30289" y="0"/>
                  </a:lnTo>
                  <a:close/>
                </a:path>
              </a:pathLst>
            </a:custGeom>
            <a:solidFill>
              <a:schemeClr val="bg1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Ubuntu"/>
                <a:ea typeface="+mn-ea"/>
                <a:cs typeface="+mn-cs"/>
              </a:endParaRPr>
            </a:p>
          </p:txBody>
        </p:sp>
      </p:grpSp>
      <p:pic>
        <p:nvPicPr>
          <p:cNvPr id="77" name="Graphic 76">
            <a:extLst>
              <a:ext uri="{FF2B5EF4-FFF2-40B4-BE49-F238E27FC236}">
                <a16:creationId xmlns:a16="http://schemas.microsoft.com/office/drawing/2014/main" id="{7EDC8ACC-F07D-4C2B-848F-806BD626EA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17847" y="5418839"/>
            <a:ext cx="320355" cy="32035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E4D25E8-4268-B2A3-4EC4-CB68F3D51CD4}"/>
              </a:ext>
            </a:extLst>
          </p:cNvPr>
          <p:cNvSpPr/>
          <p:nvPr/>
        </p:nvSpPr>
        <p:spPr>
          <a:xfrm>
            <a:off x="306566" y="5704344"/>
            <a:ext cx="1418158" cy="798807"/>
          </a:xfrm>
          <a:prstGeom prst="roundRect">
            <a:avLst>
              <a:gd name="adj" fmla="val 17880"/>
            </a:avLst>
          </a:prstGeom>
          <a:solidFill>
            <a:schemeClr val="bg1"/>
          </a:solidFill>
          <a:ln w="38100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292100" dist="88900" dir="3600000" algn="ctr" rotWithShape="0">
              <a:schemeClr val="accent4">
                <a:alpha val="6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1200" cap="none" spc="0" normalizeH="0" baseline="0" noProof="0" err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pic>
        <p:nvPicPr>
          <p:cNvPr id="2" name="Picture 1" descr="Service Cloud – OOB Consulting">
            <a:extLst>
              <a:ext uri="{FF2B5EF4-FFF2-40B4-BE49-F238E27FC236}">
                <a16:creationId xmlns:a16="http://schemas.microsoft.com/office/drawing/2014/main" id="{6C8038A8-135F-696F-E05B-F20944C08D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32" t="9399" r="13753" b="15770"/>
          <a:stretch/>
        </p:blipFill>
        <p:spPr bwMode="auto">
          <a:xfrm>
            <a:off x="521071" y="5780541"/>
            <a:ext cx="906255" cy="624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6C8A22E-35DE-4BA7-B9B5-D74F00433D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59118" y="200923"/>
            <a:ext cx="977462" cy="357385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B4AEE6D-3CC2-9670-9CEC-F3D5D357B5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01011"/>
              </p:ext>
            </p:extLst>
          </p:nvPr>
        </p:nvGraphicFramePr>
        <p:xfrm>
          <a:off x="12282723" y="0"/>
          <a:ext cx="4617401" cy="3854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74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Arial"/>
                        </a:defRPr>
                      </a:lvl9pPr>
                    </a:lstStyle>
                    <a:p>
                      <a:r>
                        <a:rPr lang="en-US" sz="1000">
                          <a:latin typeface="Ubuntu" panose="020B0504030602030204" pitchFamily="34" charset="0"/>
                        </a:rPr>
                        <a:t>Client: Singapore Airlines </a:t>
                      </a:r>
                      <a:endParaRPr lang="en-US" sz="1000" b="1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9143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00" b="1">
                          <a:latin typeface="Ubuntu" panose="020B0504030602030204" pitchFamily="34" charset="0"/>
                        </a:rPr>
                        <a:t>Sector: </a:t>
                      </a:r>
                      <a:r>
                        <a:rPr lang="en-GB" sz="1000" b="0">
                          <a:latin typeface="Ubuntu" panose="020B0504030602030204" pitchFamily="34" charset="0"/>
                        </a:rPr>
                        <a:t>Aviation</a:t>
                      </a:r>
                      <a:endParaRPr lang="en-US" sz="1000" b="0" kern="1200">
                        <a:solidFill>
                          <a:schemeClr val="tx1">
                            <a:lumMod val="90000"/>
                            <a:lumOff val="10000"/>
                          </a:schemeClr>
                        </a:solidFill>
                        <a:latin typeface="Ubuntu" panose="020B0504030602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9143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kern="1200">
                          <a:latin typeface="Ubuntu" panose="020B0504030602030204" pitchFamily="34" charset="0"/>
                        </a:rPr>
                        <a:t>Country</a:t>
                      </a:r>
                      <a:r>
                        <a:rPr lang="en-US" sz="1000" b="1" kern="1200" baseline="0">
                          <a:latin typeface="Ubuntu" panose="020B0504030602030204" pitchFamily="34" charset="0"/>
                        </a:rPr>
                        <a:t>: </a:t>
                      </a:r>
                      <a:r>
                        <a:rPr lang="en-US" sz="1000" b="0" kern="1200" baseline="0">
                          <a:latin typeface="Ubuntu" panose="020B0504030602030204" pitchFamily="34" charset="0"/>
                        </a:rPr>
                        <a:t>APAC</a:t>
                      </a:r>
                      <a:endParaRPr lang="en-US" sz="1000" b="0" kern="1200">
                        <a:solidFill>
                          <a:schemeClr val="tx1">
                            <a:lumMod val="90000"/>
                            <a:lumOff val="10000"/>
                          </a:schemeClr>
                        </a:solidFill>
                        <a:latin typeface="Ubuntu" panose="020B0504030602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IN" sz="1000" b="1">
                          <a:latin typeface="Ubuntu"/>
                        </a:rPr>
                        <a:t>Engagement Start Date: </a:t>
                      </a:r>
                      <a:r>
                        <a:rPr lang="en-IN" sz="1000" b="0">
                          <a:latin typeface="Ubuntu"/>
                        </a:rPr>
                        <a:t>X </a:t>
                      </a:r>
                      <a:r>
                        <a:rPr lang="en-IN" sz="1000" b="1">
                          <a:latin typeface="Ubuntu"/>
                        </a:rPr>
                        <a:t>End Date: </a:t>
                      </a:r>
                      <a:r>
                        <a:rPr lang="en-IN" sz="1000" b="0">
                          <a:solidFill>
                            <a:schemeClr val="tx1"/>
                          </a:solidFill>
                          <a:latin typeface="Ubuntu"/>
                        </a:rPr>
                        <a:t> X</a:t>
                      </a:r>
                      <a:endParaRPr lang="en-IN" sz="1000" b="0" kern="1200">
                        <a:solidFill>
                          <a:schemeClr val="tx1"/>
                        </a:solidFill>
                        <a:latin typeface="Ubuntu" panose="020B0504030602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1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>
                          <a:latin typeface="Ubuntu"/>
                        </a:rPr>
                        <a:t>CX Offer: </a:t>
                      </a:r>
                      <a:r>
                        <a:rPr lang="en-US" sz="1000" b="0">
                          <a:latin typeface="Ubuntu"/>
                        </a:rPr>
                        <a:t> XX</a:t>
                      </a: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7920">
                <a:tc>
                  <a:txBody>
                    <a:bodyPr/>
                    <a:lstStyle/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kern="1200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latin typeface="Ubuntu"/>
                          <a:ea typeface="+mn-ea"/>
                          <a:cs typeface="Arial"/>
                        </a:rPr>
                        <a:t>Technology:  </a:t>
                      </a:r>
                      <a:r>
                        <a:rPr lang="en-US" sz="1000" b="0" kern="1200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latin typeface="Ubuntu"/>
                          <a:ea typeface="+mn-ea"/>
                          <a:cs typeface="Arial"/>
                        </a:rPr>
                        <a:t>Salesforce Service Cloud, </a:t>
                      </a:r>
                      <a:r>
                        <a:rPr lang="en-US" sz="1000" b="0" kern="1200" dirty="0" err="1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latin typeface="Ubuntu"/>
                          <a:ea typeface="+mn-ea"/>
                          <a:cs typeface="Arial"/>
                        </a:rPr>
                        <a:t>Mulesoft</a:t>
                      </a:r>
                      <a:r>
                        <a:rPr lang="en-US" sz="1000" b="0" kern="1200" dirty="0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latin typeface="Ubuntu"/>
                          <a:ea typeface="+mn-ea"/>
                          <a:cs typeface="Arial"/>
                        </a:rPr>
                        <a:t> </a:t>
                      </a:r>
                      <a:r>
                        <a:rPr lang="en-US" sz="1000" b="0" kern="1200" dirty="0" err="1">
                          <a:solidFill>
                            <a:schemeClr val="tx1">
                              <a:lumMod val="90000"/>
                              <a:lumOff val="10000"/>
                            </a:schemeClr>
                          </a:solidFill>
                          <a:latin typeface="Ubuntu"/>
                          <a:ea typeface="+mn-ea"/>
                          <a:cs typeface="Arial"/>
                        </a:rPr>
                        <a:t>Anypoint</a:t>
                      </a:r>
                      <a:endParaRPr lang="en-US" sz="1000" b="0" kern="1200" dirty="0">
                        <a:solidFill>
                          <a:schemeClr val="tx1">
                            <a:lumMod val="90000"/>
                            <a:lumOff val="10000"/>
                          </a:schemeClr>
                        </a:solidFill>
                        <a:latin typeface="Ubuntu"/>
                        <a:ea typeface="+mn-ea"/>
                        <a:cs typeface="Arial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737039738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kern="1200">
                          <a:latin typeface="Ubuntu"/>
                        </a:rPr>
                        <a:t>Team Size (#):  </a:t>
                      </a:r>
                      <a:endParaRPr lang="en-US" sz="1000" b="0" kern="1200"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1" indent="0" algn="l" defTabSz="9143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>
                          <a:latin typeface="Ubuntu"/>
                        </a:rPr>
                        <a:t>Account Manager: </a:t>
                      </a:r>
                      <a:r>
                        <a:rPr lang="en-US" sz="1000" b="0" i="0" u="none" strike="noStrike" noProof="0">
                          <a:solidFill>
                            <a:srgbClr val="000000"/>
                          </a:solidFill>
                          <a:latin typeface="Ubuntu"/>
                        </a:rPr>
                        <a:t>@capgemini.com</a:t>
                      </a:r>
                      <a:endParaRPr lang="en-US" sz="1000" b="0">
                        <a:solidFill>
                          <a:srgbClr val="FF0000"/>
                        </a:solidFill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1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>
                          <a:latin typeface="Ubuntu"/>
                        </a:rPr>
                        <a:t>Engagement Manager / Contacts: </a:t>
                      </a:r>
                      <a:endParaRPr lang="en-US" sz="1000" b="0"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1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kern="1200">
                          <a:latin typeface="Ubuntu"/>
                        </a:rPr>
                        <a:t>Callable</a:t>
                      </a:r>
                      <a:r>
                        <a:rPr lang="en-US" sz="1000" b="1" kern="1200" baseline="0">
                          <a:latin typeface="Ubuntu"/>
                        </a:rPr>
                        <a:t> (Y/N): </a:t>
                      </a:r>
                      <a:r>
                        <a:rPr lang="en-US" sz="1000" b="0" kern="1200" baseline="0">
                          <a:latin typeface="Ubuntu"/>
                        </a:rPr>
                        <a:t> N</a:t>
                      </a:r>
                      <a:endParaRPr lang="en-US" sz="1000" b="0">
                        <a:solidFill>
                          <a:srgbClr val="FF0000"/>
                        </a:solidFill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792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Arial"/>
                        </a:defRPr>
                      </a:lvl9pPr>
                    </a:lstStyle>
                    <a:p>
                      <a:pPr marL="0" marR="0" lvl="1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>
                          <a:latin typeface="Ubuntu"/>
                        </a:rPr>
                        <a:t>If Callable, Callable contact: </a:t>
                      </a:r>
                      <a:endParaRPr lang="en-US" sz="1000" b="0">
                        <a:solidFill>
                          <a:srgbClr val="FF0000"/>
                        </a:solidFill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17920">
                <a:tc>
                  <a:txBody>
                    <a:bodyPr/>
                    <a:lstStyle/>
                    <a:p>
                      <a:pPr marL="0" marR="0" lvl="1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000" b="1" dirty="0">
                          <a:latin typeface="Ubuntu"/>
                        </a:rPr>
                        <a:t>Reference</a:t>
                      </a:r>
                      <a:r>
                        <a:rPr lang="en-US" sz="1000" b="1" baseline="0" dirty="0">
                          <a:latin typeface="Ubuntu"/>
                        </a:rPr>
                        <a:t> last update</a:t>
                      </a:r>
                      <a:r>
                        <a:rPr lang="en-US" sz="1000" b="1" dirty="0">
                          <a:latin typeface="Ubuntu"/>
                        </a:rPr>
                        <a:t>: </a:t>
                      </a:r>
                      <a:r>
                        <a:rPr lang="en-US" sz="1000" b="0" dirty="0">
                          <a:latin typeface="Ubuntu"/>
                        </a:rPr>
                        <a:t>April 2024</a:t>
                      </a:r>
                      <a:endParaRPr lang="en-US" sz="1000" b="0" dirty="0">
                        <a:solidFill>
                          <a:srgbClr val="FF0000"/>
                        </a:solidFill>
                        <a:latin typeface="Ubuntu"/>
                      </a:endParaRPr>
                    </a:p>
                  </a:txBody>
                  <a:tcPr marT="18288" marB="18288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27233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emp2Fz7jnUKVdC10BIPjg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emp2Fz7jnUKVdC10BIPjg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emp2Fz7jnUKVdC10BIPjg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FEA_oLENeUafPLyReQniN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WWxTOLb09UuyZSSnlfrx.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NzYqptpLf0e4UwMv425sy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NzYqptpLf0e4UwMv425syg"/>
</p:tagLst>
</file>

<file path=ppt/theme/theme1.xml><?xml version="1.0" encoding="utf-8"?>
<a:theme xmlns:a="http://schemas.openxmlformats.org/drawingml/2006/main" name="CG-V1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Capgemini 2021">
      <a:majorFont>
        <a:latin typeface="Ubuntu Medium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G-V1" id="{9CFD14F6-9ABB-4F50-9FBB-A1674B069C18}" vid="{1D7188CD-E48C-491F-92E4-6DB4A05C4B07}"/>
    </a:ext>
  </a:extLst>
</a:theme>
</file>

<file path=ppt/theme/theme2.xml><?xml version="1.0" encoding="utf-8"?>
<a:theme xmlns:a="http://schemas.openxmlformats.org/drawingml/2006/main" name="1_CG-V1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Capgemini 2021">
      <a:majorFont>
        <a:latin typeface="Ubuntu Medium"/>
        <a:ea typeface=""/>
        <a:cs typeface=""/>
      </a:majorFont>
      <a:minorFont>
        <a:latin typeface="Ubuntu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G-V1" id="{9CFD14F6-9ABB-4F50-9FBB-A1674B069C18}" vid="{1D7188CD-E48C-491F-92E4-6DB4A05C4B07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1917CC2F33004CB8E2C6EDA10F5890" ma:contentTypeVersion="17" ma:contentTypeDescription="Create a new document." ma:contentTypeScope="" ma:versionID="4849d860977c284125d850df7dae0943">
  <xsd:schema xmlns:xsd="http://www.w3.org/2001/XMLSchema" xmlns:xs="http://www.w3.org/2001/XMLSchema" xmlns:p="http://schemas.microsoft.com/office/2006/metadata/properties" xmlns:ns2="320f5071-1349-44b9-8c2c-ee43bc4c9050" xmlns:ns3="c51c9642-8ddb-46a7-a6fc-353d7ccbaf13" targetNamespace="http://schemas.microsoft.com/office/2006/metadata/properties" ma:root="true" ma:fieldsID="ae1dd96d1ab3ec8b8976069ca21801ad" ns2:_="" ns3:_="">
    <xsd:import namespace="320f5071-1349-44b9-8c2c-ee43bc4c9050"/>
    <xsd:import namespace="c51c9642-8ddb-46a7-a6fc-353d7ccbaf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0f5071-1349-44b9-8c2c-ee43bc4c90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b3623ea3-be23-4189-a25b-bcadb097ef1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1c9642-8ddb-46a7-a6fc-353d7ccbaf13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4ba949e9-d633-48b6-999e-eba4b3c1c912}" ma:internalName="TaxCatchAll" ma:showField="CatchAllData" ma:web="c51c9642-8ddb-46a7-a6fc-353d7ccbaf1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51c9642-8ddb-46a7-a6fc-353d7ccbaf13" xsi:nil="true"/>
    <lcf76f155ced4ddcb4097134ff3c332f xmlns="320f5071-1349-44b9-8c2c-ee43bc4c905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0461BEEF-3B24-4F61-A6B1-201D84A825EE}"/>
</file>

<file path=customXml/itemProps2.xml><?xml version="1.0" encoding="utf-8"?>
<ds:datastoreItem xmlns:ds="http://schemas.openxmlformats.org/officeDocument/2006/customXml" ds:itemID="{4FE0A087-14EE-496A-A7A6-7D591FB0C623}"/>
</file>

<file path=customXml/itemProps3.xml><?xml version="1.0" encoding="utf-8"?>
<ds:datastoreItem xmlns:ds="http://schemas.openxmlformats.org/officeDocument/2006/customXml" ds:itemID="{2B615E17-8644-4975-A76A-00795B690DE2}"/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591</Words>
  <Application>Microsoft Office PowerPoint</Application>
  <PresentationFormat>Widescreen</PresentationFormat>
  <Paragraphs>57</Paragraphs>
  <Slides>2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Arial</vt:lpstr>
      <vt:lpstr>Calibri</vt:lpstr>
      <vt:lpstr>Ubuntu</vt:lpstr>
      <vt:lpstr>Ubuntu Medium</vt:lpstr>
      <vt:lpstr>Wingdings</vt:lpstr>
      <vt:lpstr>CG-V1</vt:lpstr>
      <vt:lpstr>1_CG-V1</vt:lpstr>
      <vt:lpstr>think-cell Slide</vt:lpstr>
      <vt:lpstr>PowerPoint Presentation</vt:lpstr>
      <vt:lpstr>PowerPoint Presentation</vt:lpstr>
    </vt:vector>
  </TitlesOfParts>
  <Company>Capgemini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Wairagade, Mrunal</dc:creator>
  <cp:lastModifiedBy>Chandel, Shubham</cp:lastModifiedBy>
  <cp:revision>2</cp:revision>
  <dcterms:created xsi:type="dcterms:W3CDTF">2024-04-24T04:37:02Z</dcterms:created>
  <dcterms:modified xsi:type="dcterms:W3CDTF">2024-08-12T05:56:55Z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0x0101004F1917CC2F33004CB8E2C6EDA10F5890</vt:lpwstr>
  </property>
</Properties>
</file>

<file path=docProps/thumbnail.jpeg>
</file>